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01" r:id="rId3"/>
    <p:sldId id="299" r:id="rId4"/>
    <p:sldId id="257" r:id="rId5"/>
    <p:sldId id="264" r:id="rId6"/>
    <p:sldId id="265" r:id="rId7"/>
    <p:sldId id="261" r:id="rId8"/>
    <p:sldId id="258" r:id="rId9"/>
    <p:sldId id="262" r:id="rId10"/>
    <p:sldId id="259" r:id="rId11"/>
    <p:sldId id="263" r:id="rId12"/>
    <p:sldId id="277" r:id="rId13"/>
    <p:sldId id="278" r:id="rId14"/>
    <p:sldId id="279" r:id="rId15"/>
    <p:sldId id="280" r:id="rId16"/>
    <p:sldId id="281" r:id="rId17"/>
    <p:sldId id="282" r:id="rId18"/>
    <p:sldId id="286" r:id="rId19"/>
    <p:sldId id="284" r:id="rId20"/>
    <p:sldId id="285" r:id="rId21"/>
    <p:sldId id="289" r:id="rId22"/>
    <p:sldId id="287" r:id="rId23"/>
    <p:sldId id="288" r:id="rId24"/>
    <p:sldId id="291" r:id="rId25"/>
    <p:sldId id="290" r:id="rId26"/>
    <p:sldId id="267" r:id="rId27"/>
    <p:sldId id="268" r:id="rId28"/>
    <p:sldId id="269" r:id="rId29"/>
    <p:sldId id="270" r:id="rId30"/>
    <p:sldId id="292" r:id="rId31"/>
    <p:sldId id="293" r:id="rId32"/>
    <p:sldId id="294" r:id="rId33"/>
    <p:sldId id="271" r:id="rId34"/>
    <p:sldId id="295" r:id="rId35"/>
    <p:sldId id="300" r:id="rId36"/>
    <p:sldId id="303" r:id="rId37"/>
    <p:sldId id="304" r:id="rId38"/>
    <p:sldId id="302" r:id="rId39"/>
    <p:sldId id="305" r:id="rId40"/>
    <p:sldId id="29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PO" initials="K" lastIdx="3" clrIdx="0">
    <p:extLst>
      <p:ext uri="{19B8F6BF-5375-455C-9EA6-DF929625EA0E}">
        <p15:presenceInfo xmlns:p15="http://schemas.microsoft.com/office/powerpoint/2012/main" userId="KOP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2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4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961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30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803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22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1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2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9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8B7D-1038-4859-BFF1-6A1CF28E6335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8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00.100.100.100:800/serverstatu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12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endParaRPr lang="ko-KR" altLang="en-US" dirty="0"/>
          </a:p>
          <a:p>
            <a:pPr latinLnBrk="1"/>
            <a:r>
              <a:rPr lang="en-US" altLang="ko-KR" dirty="0"/>
              <a:t>10) </a:t>
            </a:r>
            <a:r>
              <a:rPr lang="ko-KR" altLang="en-US" dirty="0"/>
              <a:t>디스크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df</a:t>
            </a:r>
            <a:r>
              <a:rPr lang="en-US" altLang="ko-KR" dirty="0"/>
              <a:t> -k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du -a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iostat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11) </a:t>
            </a:r>
            <a:r>
              <a:rPr lang="ko-KR" altLang="en-US" dirty="0"/>
              <a:t>네트워크 관련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ping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netstat</a:t>
            </a:r>
            <a:r>
              <a:rPr lang="en-US" altLang="ko-KR" dirty="0"/>
              <a:t> –</a:t>
            </a:r>
            <a:r>
              <a:rPr lang="en-US" altLang="ko-KR" dirty="0" err="1"/>
              <a:t>na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(5)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66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600" y="98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r>
              <a:rPr lang="ko-KR" altLang="en-US" dirty="0"/>
              <a:t>① </a:t>
            </a:r>
            <a:r>
              <a:rPr lang="en-US" altLang="ko-KR" dirty="0" err="1"/>
              <a:t>fsck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7" y="744667"/>
            <a:ext cx="6524625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411" y="929333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Fsck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파일시스템의</a:t>
            </a:r>
            <a:endParaRPr lang="en-US" altLang="ko-KR" dirty="0" smtClean="0"/>
          </a:p>
          <a:p>
            <a:r>
              <a:rPr lang="ko-KR" altLang="en-US" dirty="0" smtClean="0"/>
              <a:t>에러나 </a:t>
            </a:r>
            <a:r>
              <a:rPr lang="ko-KR" altLang="en-US" dirty="0" err="1" smtClean="0"/>
              <a:t>크레쉬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 시스템의 부서짐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복구를 시도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477000" y="795468"/>
            <a:ext cx="546100" cy="184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6792" y="1244601"/>
            <a:ext cx="3440907" cy="23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7347" y="2370788"/>
            <a:ext cx="3168254" cy="258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07346" y="2628899"/>
            <a:ext cx="6432153" cy="317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800" y="4143799"/>
            <a:ext cx="1019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/dev/mapper/Ubuntu—vg-Ubuntu—lv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마운트되어</a:t>
            </a:r>
            <a:r>
              <a:rPr lang="ko-KR" altLang="en-US" dirty="0" smtClean="0"/>
              <a:t> 있어 파일을 손상시킬 수 있다는 경고 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계속 진행하자 파일 </a:t>
            </a:r>
            <a:r>
              <a:rPr lang="ko-KR" altLang="en-US" dirty="0" err="1" smtClean="0"/>
              <a:t>시스템에대한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r/w </a:t>
            </a:r>
            <a:r>
              <a:rPr lang="ko-KR" altLang="en-US" dirty="0" smtClean="0"/>
              <a:t>접근 권한 부족으로 실행 거부되었다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7212" y="5009281"/>
            <a:ext cx="10985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※ /</a:t>
            </a:r>
            <a:r>
              <a:rPr lang="en-US" altLang="ko-KR" dirty="0"/>
              <a:t>dev/mapper/Ubuntu—vg-Ubuntu—lv</a:t>
            </a:r>
            <a:r>
              <a:rPr lang="ko-KR" altLang="en-US" dirty="0"/>
              <a:t>파일은 </a:t>
            </a:r>
            <a:r>
              <a:rPr lang="en-US" altLang="ko-KR" dirty="0"/>
              <a:t>LVM(logical volume manager)</a:t>
            </a:r>
            <a:r>
              <a:rPr lang="ko-KR" altLang="en-US" dirty="0"/>
              <a:t>관련 파일로 </a:t>
            </a:r>
            <a:r>
              <a:rPr lang="en-US" altLang="ko-KR" dirty="0"/>
              <a:t>VM</a:t>
            </a:r>
            <a:r>
              <a:rPr lang="ko-KR" altLang="en-US" dirty="0"/>
              <a:t>생성 당시</a:t>
            </a:r>
            <a:endParaRPr lang="en-US" altLang="ko-KR" dirty="0"/>
          </a:p>
          <a:p>
            <a:r>
              <a:rPr lang="ko-KR" altLang="en-US" dirty="0"/>
              <a:t>하드 디스크 크기 </a:t>
            </a:r>
            <a:r>
              <a:rPr lang="ko-KR" altLang="en-US" dirty="0" err="1"/>
              <a:t>동적할당으로</a:t>
            </a:r>
            <a:r>
              <a:rPr lang="ko-KR" altLang="en-US" dirty="0"/>
              <a:t> 설정하여 생긴 파일로 추측된다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18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600" y="98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du -k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62" y="604967"/>
            <a:ext cx="5476875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1092200"/>
            <a:ext cx="5440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u –k </a:t>
            </a:r>
            <a:r>
              <a:rPr lang="ko-KR" altLang="en-US" dirty="0" smtClean="0"/>
              <a:t>명령을 통하여 </a:t>
            </a:r>
            <a:r>
              <a:rPr lang="en-US" altLang="ko-KR" dirty="0" smtClean="0"/>
              <a:t>1KB</a:t>
            </a:r>
            <a:r>
              <a:rPr lang="ko-KR" altLang="en-US" dirty="0" smtClean="0"/>
              <a:t>를 기본 단위로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속한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파일 스페이스를</a:t>
            </a:r>
            <a:endParaRPr lang="en-US" altLang="ko-KR" dirty="0" smtClean="0"/>
          </a:p>
          <a:p>
            <a:r>
              <a:rPr lang="ko-KR" altLang="en-US" dirty="0" smtClean="0"/>
              <a:t>출력한다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2000" y="23630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일반적으로 </a:t>
            </a:r>
            <a:r>
              <a:rPr lang="ko-KR" altLang="en-US" dirty="0"/>
              <a:t>디스크 기본단위인 </a:t>
            </a:r>
            <a:r>
              <a:rPr lang="en-US" altLang="ko-KR" dirty="0"/>
              <a:t>BLOCK</a:t>
            </a:r>
            <a:r>
              <a:rPr lang="ko-KR" altLang="en-US" dirty="0"/>
              <a:t>의 사이즈가</a:t>
            </a:r>
            <a:endParaRPr lang="en-US" altLang="ko-KR" dirty="0"/>
          </a:p>
          <a:p>
            <a:r>
              <a:rPr lang="en-US" altLang="ko-KR" dirty="0"/>
              <a:t>4KB</a:t>
            </a:r>
            <a:r>
              <a:rPr lang="ko-KR" altLang="en-US" dirty="0"/>
              <a:t>이므로 </a:t>
            </a:r>
            <a:r>
              <a:rPr lang="ko-KR" altLang="en-US" dirty="0" err="1"/>
              <a:t>디렉토리의</a:t>
            </a:r>
            <a:r>
              <a:rPr lang="ko-KR" altLang="en-US" dirty="0"/>
              <a:t> 용량이 달라도 일정 크기</a:t>
            </a:r>
            <a:endParaRPr lang="en-US" altLang="ko-KR" dirty="0"/>
          </a:p>
          <a:p>
            <a:r>
              <a:rPr lang="ko-KR" altLang="en-US" dirty="0"/>
              <a:t>이하이면 파일 스페이스의 크기가 동일하다고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53400" y="649725"/>
            <a:ext cx="708272" cy="188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6972" y="1718965"/>
            <a:ext cx="708272" cy="188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5562" y="838201"/>
            <a:ext cx="1887538" cy="880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9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600" y="98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du -a </a:t>
            </a:r>
            <a:r>
              <a:rPr lang="ko-KR" altLang="en-US" dirty="0"/>
              <a:t>실행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62" y="1030287"/>
            <a:ext cx="3571875" cy="3095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83872" y="1030287"/>
            <a:ext cx="708272" cy="188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8800" y="1218763"/>
            <a:ext cx="6058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 –a </a:t>
            </a:r>
            <a:r>
              <a:rPr lang="ko-KR" altLang="en-US" dirty="0" smtClean="0"/>
              <a:t>명령을 통해서 현재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하위의 모든 파일에</a:t>
            </a:r>
            <a:endParaRPr lang="en-US" altLang="ko-KR" dirty="0" smtClean="0"/>
          </a:p>
          <a:p>
            <a:r>
              <a:rPr lang="ko-KR" altLang="en-US" dirty="0" smtClean="0"/>
              <a:t>대해 </a:t>
            </a:r>
            <a:r>
              <a:rPr lang="ko-KR" altLang="en-US" dirty="0"/>
              <a:t>파일 </a:t>
            </a:r>
            <a:r>
              <a:rPr lang="ko-KR" altLang="en-US" dirty="0" smtClean="0"/>
              <a:t>스페이스를 출력한다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002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jobs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pstree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 err="1"/>
              <a:t>ulimit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/proc</a:t>
            </a:r>
            <a:r>
              <a:rPr lang="ko-KR" altLang="en-US" dirty="0" err="1"/>
              <a:t>디렉토리</a:t>
            </a:r>
            <a:r>
              <a:rPr lang="ko-KR" altLang="en-US" dirty="0"/>
              <a:t> 확인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vmstat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vi /proc/</a:t>
            </a:r>
            <a:r>
              <a:rPr lang="en-US" altLang="ko-KR" dirty="0" err="1"/>
              <a:t>cpuinfo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9) </a:t>
            </a:r>
            <a:r>
              <a:rPr lang="ko-KR" altLang="en-US" dirty="0"/>
              <a:t>메모리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free </a:t>
            </a:r>
            <a:r>
              <a:rPr lang="ko-KR" altLang="en-US" dirty="0"/>
              <a:t>실습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578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jobs</a:t>
            </a:r>
            <a:r>
              <a:rPr lang="ko-KR" altLang="en-US" dirty="0" smtClean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51783"/>
            <a:ext cx="5803272" cy="1438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200" y="1866900"/>
            <a:ext cx="8140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Jobs </a:t>
            </a:r>
            <a:r>
              <a:rPr lang="ko-KR" altLang="en-US" dirty="0" smtClean="0"/>
              <a:t>명령을 통해서 현재 백그라운드에서 진행중인 </a:t>
            </a:r>
            <a:r>
              <a:rPr lang="ko-KR" altLang="en-US" dirty="0" err="1" smtClean="0"/>
              <a:t>프로세스을</a:t>
            </a:r>
            <a:r>
              <a:rPr lang="ko-KR" altLang="en-US" dirty="0" smtClean="0"/>
              <a:t> 출력하였으나</a:t>
            </a:r>
            <a:endParaRPr lang="en-US" altLang="ko-KR" dirty="0" smtClean="0"/>
          </a:p>
          <a:p>
            <a:r>
              <a:rPr lang="ko-KR" altLang="en-US" dirty="0" smtClean="0"/>
              <a:t>현재 작업중인 직업이 없어 출력되는 게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200" y="3715889"/>
            <a:ext cx="7335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Sleep 100 &amp; </a:t>
            </a:r>
            <a:r>
              <a:rPr lang="ko-KR" altLang="en-US" dirty="0" smtClean="0"/>
              <a:t>명령을 통해서 백그라운드로 작업을 생성해준 후 </a:t>
            </a:r>
            <a:endParaRPr lang="en-US" altLang="ko-KR" dirty="0" smtClean="0"/>
          </a:p>
          <a:p>
            <a:r>
              <a:rPr lang="en-US" altLang="ko-KR" dirty="0" smtClean="0"/>
              <a:t>Jobs </a:t>
            </a:r>
            <a:r>
              <a:rPr lang="ko-KR" altLang="en-US" dirty="0" smtClean="0"/>
              <a:t>명령을 통해서 </a:t>
            </a:r>
            <a:r>
              <a:rPr lang="ko-KR" altLang="en-US" dirty="0" err="1" smtClean="0"/>
              <a:t>백드라운드에서</a:t>
            </a:r>
            <a:r>
              <a:rPr lang="ko-KR" altLang="en-US" dirty="0" smtClean="0"/>
              <a:t> 진행되고 있는 </a:t>
            </a:r>
            <a:r>
              <a:rPr lang="en-US" altLang="ko-KR" dirty="0" smtClean="0"/>
              <a:t>sleep 100 &amp;</a:t>
            </a:r>
            <a:r>
              <a:rPr lang="ko-KR" altLang="en-US" dirty="0" smtClean="0"/>
              <a:t>를 를</a:t>
            </a:r>
            <a:endParaRPr lang="en-US" altLang="ko-KR" dirty="0" smtClean="0"/>
          </a:p>
          <a:p>
            <a:r>
              <a:rPr lang="ko-KR" altLang="en-US" dirty="0" smtClean="0"/>
              <a:t>확인하였다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61" y="2507851"/>
            <a:ext cx="6106711" cy="6626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11916" y="2507851"/>
            <a:ext cx="770021" cy="299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61805" y="4651783"/>
            <a:ext cx="1622237" cy="273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061804" y="5234349"/>
            <a:ext cx="820133" cy="252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96001" y="5470359"/>
            <a:ext cx="5803272" cy="309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2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768" y="898358"/>
            <a:ext cx="632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ps</a:t>
            </a:r>
            <a:r>
              <a:rPr lang="en-US" altLang="ko-KR" dirty="0" smtClean="0"/>
              <a:t> –l </a:t>
            </a:r>
            <a:r>
              <a:rPr lang="ko-KR" altLang="en-US" dirty="0" smtClean="0"/>
              <a:t>명령을 통해서 현재 진행중인 프로세스를 상세히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1464092"/>
            <a:ext cx="11185880" cy="123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060" y="2695074"/>
            <a:ext cx="1142652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프로세스 플래그</a:t>
            </a:r>
            <a:endParaRPr lang="en-US" altLang="ko-KR" dirty="0" smtClean="0"/>
          </a:p>
          <a:p>
            <a:r>
              <a:rPr lang="en-US" altLang="ko-KR" dirty="0" smtClean="0"/>
              <a:t>S : stat, </a:t>
            </a:r>
            <a:r>
              <a:rPr lang="ko-KR" altLang="en-US" dirty="0" smtClean="0"/>
              <a:t>프로세스의 상태</a:t>
            </a:r>
            <a:r>
              <a:rPr lang="en-US" altLang="ko-KR" dirty="0" smtClean="0"/>
              <a:t>(R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실행중</a:t>
            </a:r>
            <a:r>
              <a:rPr lang="en-US" altLang="ko-KR" dirty="0" smtClean="0"/>
              <a:t>, S</a:t>
            </a:r>
            <a:r>
              <a:rPr lang="ko-KR" altLang="en-US" dirty="0" smtClean="0"/>
              <a:t>는 인터럽트 가능한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, T</a:t>
            </a:r>
            <a:r>
              <a:rPr lang="ko-KR" altLang="en-US" dirty="0" smtClean="0"/>
              <a:t>는 작업 제어에 의해 </a:t>
            </a:r>
            <a:r>
              <a:rPr lang="en-US" altLang="ko-KR" dirty="0" err="1" smtClean="0"/>
              <a:t>stoppped</a:t>
            </a:r>
            <a:r>
              <a:rPr lang="ko-KR" altLang="en-US" dirty="0"/>
              <a:t>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r>
              <a:rPr lang="en-US" altLang="ko-KR" dirty="0" smtClean="0"/>
              <a:t>									</a:t>
            </a:r>
            <a:r>
              <a:rPr lang="en-US" altLang="ko-KR" dirty="0"/>
              <a:t>	</a:t>
            </a:r>
            <a:r>
              <a:rPr lang="en-US" altLang="ko-KR" dirty="0" smtClean="0"/>
              <a:t>, z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좀비프로세스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UID : </a:t>
            </a:r>
            <a:r>
              <a:rPr lang="ko-KR" altLang="en-US" dirty="0" smtClean="0"/>
              <a:t>프로세스 소유자명</a:t>
            </a:r>
            <a:endParaRPr lang="en-US" altLang="ko-KR" dirty="0" smtClean="0"/>
          </a:p>
          <a:p>
            <a:r>
              <a:rPr lang="en-US" altLang="ko-KR" dirty="0" smtClean="0"/>
              <a:t>PID :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ID</a:t>
            </a:r>
          </a:p>
          <a:p>
            <a:r>
              <a:rPr lang="en-US" altLang="ko-KR" dirty="0" smtClean="0"/>
              <a:t>PPID : </a:t>
            </a:r>
            <a:r>
              <a:rPr lang="ko-KR" altLang="en-US" dirty="0" smtClean="0"/>
              <a:t>부모 프로세스 </a:t>
            </a:r>
            <a:r>
              <a:rPr lang="en-US" altLang="ko-KR" dirty="0" smtClean="0"/>
              <a:t>ID</a:t>
            </a:r>
          </a:p>
          <a:p>
            <a:r>
              <a:rPr lang="en-US" altLang="ko-KR" dirty="0" smtClean="0"/>
              <a:t>C : CPU</a:t>
            </a:r>
            <a:r>
              <a:rPr lang="ko-KR" altLang="en-US" dirty="0" smtClean="0"/>
              <a:t>사용률</a:t>
            </a:r>
            <a:endParaRPr lang="en-US" altLang="ko-KR" dirty="0" smtClean="0"/>
          </a:p>
          <a:p>
            <a:r>
              <a:rPr lang="en-US" altLang="ko-KR" dirty="0" smtClean="0"/>
              <a:t>PRI : </a:t>
            </a:r>
            <a:r>
              <a:rPr lang="ko-KR" altLang="en-US" dirty="0" smtClean="0"/>
              <a:t>실행 우선 순위</a:t>
            </a:r>
            <a:endParaRPr lang="en-US" altLang="ko-KR" dirty="0" smtClean="0"/>
          </a:p>
          <a:p>
            <a:r>
              <a:rPr lang="en-US" altLang="ko-KR" dirty="0" smtClean="0"/>
              <a:t>NI : nice</a:t>
            </a:r>
            <a:r>
              <a:rPr lang="ko-KR" altLang="en-US" dirty="0" smtClean="0"/>
              <a:t>우선 순위 번호</a:t>
            </a:r>
            <a:endParaRPr lang="en-US" altLang="ko-KR" dirty="0" smtClean="0"/>
          </a:p>
          <a:p>
            <a:r>
              <a:rPr lang="en-US" altLang="ko-KR" dirty="0" smtClean="0"/>
              <a:t>ADDR : </a:t>
            </a:r>
            <a:r>
              <a:rPr lang="ko-KR" altLang="en-US" dirty="0" smtClean="0"/>
              <a:t>프로세스 </a:t>
            </a:r>
            <a:r>
              <a:rPr lang="ko-KR" altLang="en-US" dirty="0" err="1" smtClean="0"/>
              <a:t>스택의</a:t>
            </a:r>
            <a:r>
              <a:rPr lang="ko-KR" altLang="en-US" dirty="0" smtClean="0"/>
              <a:t> 세그먼트 번호</a:t>
            </a:r>
            <a:endParaRPr lang="en-US" altLang="ko-KR" dirty="0" smtClean="0"/>
          </a:p>
          <a:p>
            <a:r>
              <a:rPr lang="en-US" altLang="ko-KR" dirty="0" smtClean="0"/>
              <a:t>SZ : </a:t>
            </a:r>
            <a:r>
              <a:rPr lang="ko-KR" altLang="en-US" dirty="0" smtClean="0"/>
              <a:t>프로세서의 자료와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크기 </a:t>
            </a:r>
            <a:r>
              <a:rPr lang="en-US" altLang="ko-KR" dirty="0" smtClean="0"/>
              <a:t>(KB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WCHAN : </a:t>
            </a:r>
            <a:r>
              <a:rPr lang="ko-KR" altLang="en-US" dirty="0" smtClean="0"/>
              <a:t>프로세스가 실행하고 있는 메모리 점유율</a:t>
            </a:r>
            <a:endParaRPr lang="en-US" altLang="ko-KR" dirty="0" smtClean="0"/>
          </a:p>
          <a:p>
            <a:r>
              <a:rPr lang="en-US" altLang="ko-KR" dirty="0" smtClean="0"/>
              <a:t>TTY : </a:t>
            </a:r>
            <a:r>
              <a:rPr lang="ko-KR" altLang="en-US" dirty="0" smtClean="0"/>
              <a:t>프로세스 제어 위치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콘솔은 </a:t>
            </a:r>
            <a:r>
              <a:rPr lang="en-US" altLang="ko-KR" dirty="0" smtClean="0"/>
              <a:t>pts0 </a:t>
            </a:r>
            <a:r>
              <a:rPr lang="ko-KR" altLang="en-US" dirty="0" smtClean="0"/>
              <a:t>형태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원격은 </a:t>
            </a:r>
            <a:r>
              <a:rPr lang="en-US" altLang="ko-KR" dirty="0" smtClean="0"/>
              <a:t>pts/0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TIME : </a:t>
            </a:r>
            <a:r>
              <a:rPr lang="ko-KR" altLang="en-US" dirty="0" smtClean="0"/>
              <a:t>구동 시간</a:t>
            </a:r>
            <a:endParaRPr lang="en-US" altLang="ko-KR" dirty="0" smtClean="0"/>
          </a:p>
          <a:p>
            <a:r>
              <a:rPr lang="en-US" altLang="ko-KR" dirty="0" smtClean="0"/>
              <a:t>CMD : </a:t>
            </a:r>
            <a:r>
              <a:rPr lang="ko-KR" altLang="en-US" dirty="0" smtClean="0"/>
              <a:t>실행 명령어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838256" y="1465502"/>
            <a:ext cx="770021" cy="411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9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 err="1" smtClean="0"/>
              <a:t>pstree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25" y="695867"/>
            <a:ext cx="3781175" cy="3068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565" y="1155032"/>
            <a:ext cx="5374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pstree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실행중인 프로세스의</a:t>
            </a:r>
            <a:endParaRPr lang="en-US" altLang="ko-KR" dirty="0" smtClean="0"/>
          </a:p>
          <a:p>
            <a:r>
              <a:rPr lang="ko-KR" altLang="en-US" dirty="0" smtClean="0"/>
              <a:t>부모자식 관계를 트리 형태로 출력하였다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실행중인 프로세스에 </a:t>
            </a:r>
            <a:r>
              <a:rPr lang="en-US" altLang="ko-KR" dirty="0" smtClean="0"/>
              <a:t>bash</a:t>
            </a:r>
            <a:r>
              <a:rPr lang="ko-KR" altLang="en-US" dirty="0" smtClean="0"/>
              <a:t>가 존재하므로 그</a:t>
            </a:r>
            <a:endParaRPr lang="en-US" altLang="ko-KR" dirty="0" smtClean="0"/>
          </a:p>
          <a:p>
            <a:r>
              <a:rPr lang="ko-KR" altLang="en-US" dirty="0" smtClean="0"/>
              <a:t>부모 프로세스인 </a:t>
            </a:r>
            <a:r>
              <a:rPr lang="en-US" altLang="ko-KR" dirty="0" err="1" smtClean="0"/>
              <a:t>systemd</a:t>
            </a:r>
            <a:r>
              <a:rPr lang="ko-KR" altLang="en-US" dirty="0" smtClean="0"/>
              <a:t>의 모든 자식 프로세스가</a:t>
            </a:r>
            <a:endParaRPr lang="en-US" altLang="ko-KR" dirty="0" smtClean="0"/>
          </a:p>
          <a:p>
            <a:r>
              <a:rPr lang="ko-KR" altLang="en-US" dirty="0" smtClean="0"/>
              <a:t>같이 </a:t>
            </a:r>
            <a:r>
              <a:rPr lang="en-US" altLang="ko-KR" dirty="0" smtClean="0"/>
              <a:t>tree</a:t>
            </a:r>
            <a:r>
              <a:rPr lang="ko-KR" altLang="en-US" dirty="0" smtClean="0"/>
              <a:t>형태로 출력된다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96275" y="695867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58125" y="2440896"/>
            <a:ext cx="1804046" cy="170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5343525"/>
            <a:ext cx="7829550" cy="1428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55" y="4462959"/>
            <a:ext cx="7193140" cy="7915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73216" y="4845624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315575" y="5476094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32362" y="6111054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" y="4423552"/>
            <a:ext cx="4532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Pstree</a:t>
            </a:r>
            <a:r>
              <a:rPr lang="ko-KR" altLang="en-US" sz="1600" dirty="0" smtClean="0"/>
              <a:t>의 자식 프로세스에 위치한 </a:t>
            </a:r>
            <a:r>
              <a:rPr lang="en-US" altLang="ko-KR" sz="1600" dirty="0" smtClean="0"/>
              <a:t>bash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개라</a:t>
            </a:r>
            <a:endParaRPr lang="en-US" altLang="ko-KR" sz="1600" dirty="0" smtClean="0"/>
          </a:p>
          <a:p>
            <a:r>
              <a:rPr lang="ko-KR" altLang="en-US" sz="1600" dirty="0" smtClean="0"/>
              <a:t>어느 자식프로세스인지 특정하기 위해서</a:t>
            </a:r>
            <a:endParaRPr lang="en-US" altLang="ko-KR" sz="1600" dirty="0" smtClean="0"/>
          </a:p>
          <a:p>
            <a:r>
              <a:rPr lang="en-US" altLang="ko-KR" sz="1600" dirty="0" smtClean="0"/>
              <a:t>PID</a:t>
            </a:r>
            <a:r>
              <a:rPr lang="ko-KR" altLang="en-US" sz="1600" dirty="0" smtClean="0"/>
              <a:t>로 부모 프로세스를 특정하였다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286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0754"/>
          <a:stretch/>
        </p:blipFill>
        <p:spPr>
          <a:xfrm>
            <a:off x="235267" y="772746"/>
            <a:ext cx="7102793" cy="2857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5267" y="1270000"/>
            <a:ext cx="579723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235266" y="3930354"/>
            <a:ext cx="3187700" cy="1581446"/>
          </a:xfrm>
          <a:prstGeom prst="wedgeRectCallout">
            <a:avLst>
              <a:gd name="adj1" fmla="val -10075"/>
              <a:gd name="adj2" fmla="val -195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메모리 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swap </a:t>
            </a:r>
            <a:r>
              <a:rPr lang="ko-KR" altLang="en-US" sz="1200" dirty="0" smtClean="0">
                <a:solidFill>
                  <a:schemeClr val="tx1"/>
                </a:solidFill>
              </a:rPr>
              <a:t>상황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Total : </a:t>
            </a:r>
            <a:r>
              <a:rPr lang="ko-KR" altLang="en-US" sz="1200" dirty="0">
                <a:solidFill>
                  <a:schemeClr val="tx1"/>
                </a:solidFill>
              </a:rPr>
              <a:t>총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Free : </a:t>
            </a:r>
            <a:r>
              <a:rPr lang="ko-KR" altLang="en-US" sz="1200" dirty="0" err="1">
                <a:solidFill>
                  <a:schemeClr val="tx1"/>
                </a:solidFill>
              </a:rPr>
              <a:t>사용가능한</a:t>
            </a:r>
            <a:r>
              <a:rPr lang="ko-KR" altLang="en-US" sz="1200" dirty="0">
                <a:solidFill>
                  <a:schemeClr val="tx1"/>
                </a:solidFill>
              </a:rPr>
              <a:t>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Used : </a:t>
            </a:r>
            <a:r>
              <a:rPr lang="ko-KR" altLang="en-US" sz="1200" dirty="0">
                <a:solidFill>
                  <a:schemeClr val="tx1"/>
                </a:solidFill>
              </a:rPr>
              <a:t>사용중인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Buff/cache : </a:t>
            </a:r>
            <a:r>
              <a:rPr lang="ko-KR" altLang="en-US" sz="1200" dirty="0" err="1">
                <a:solidFill>
                  <a:schemeClr val="tx1"/>
                </a:solidFill>
              </a:rPr>
              <a:t>커널</a:t>
            </a:r>
            <a:r>
              <a:rPr lang="ko-KR" altLang="en-US" sz="1200" dirty="0">
                <a:solidFill>
                  <a:schemeClr val="tx1"/>
                </a:solidFill>
              </a:rPr>
              <a:t> 버퍼에서 사용되는 메모리라는 의미</a:t>
            </a:r>
          </a:p>
          <a:p>
            <a:pPr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5266" y="11049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8001000" y="2200423"/>
            <a:ext cx="3187700" cy="2520654"/>
          </a:xfrm>
          <a:prstGeom prst="wedgeRectCallout">
            <a:avLst>
              <a:gd name="adj1" fmla="val -111271"/>
              <a:gd name="adj2" fmla="val -773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 : </a:t>
            </a:r>
            <a:r>
              <a:rPr lang="ko-KR" altLang="en-US" sz="1200" dirty="0">
                <a:solidFill>
                  <a:schemeClr val="tx1"/>
                </a:solidFill>
              </a:rPr>
              <a:t>유저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sy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시스템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ni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우선순위 설정에 사용하는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Id : </a:t>
            </a:r>
            <a:r>
              <a:rPr lang="ko-KR" altLang="en-US" sz="1200" dirty="0">
                <a:solidFill>
                  <a:schemeClr val="tx1"/>
                </a:solidFill>
              </a:rPr>
              <a:t>사용하고 있지 않는 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wa</a:t>
            </a:r>
            <a:r>
              <a:rPr lang="en-US" altLang="ko-KR" sz="1200" dirty="0">
                <a:solidFill>
                  <a:schemeClr val="tx1"/>
                </a:solidFill>
              </a:rPr>
              <a:t> : IO</a:t>
            </a:r>
            <a:r>
              <a:rPr lang="ko-KR" altLang="en-US" sz="1200" dirty="0">
                <a:solidFill>
                  <a:schemeClr val="tx1"/>
                </a:solidFill>
              </a:rPr>
              <a:t>가 완료될 때까지 기다리고 있는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hi : </a:t>
            </a:r>
            <a:r>
              <a:rPr lang="ko-KR" altLang="en-US" sz="1200" dirty="0">
                <a:solidFill>
                  <a:schemeClr val="tx1"/>
                </a:solidFill>
              </a:rPr>
              <a:t>하드웨어 인터럽트에 사용되는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소프트웨어 인터럽트에 </a:t>
            </a:r>
            <a:r>
              <a:rPr lang="ko-KR" altLang="en-US" sz="1200" dirty="0" err="1">
                <a:solidFill>
                  <a:schemeClr val="tx1"/>
                </a:solidFill>
              </a:rPr>
              <a:t>사옹되는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st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cput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VM</a:t>
            </a:r>
            <a:r>
              <a:rPr lang="ko-KR" altLang="en-US" sz="1200" dirty="0">
                <a:solidFill>
                  <a:schemeClr val="tx1"/>
                </a:solidFill>
              </a:rPr>
              <a:t>에서 사용하여 대기하는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266" y="9525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8001000" y="725953"/>
            <a:ext cx="3187700" cy="1334770"/>
          </a:xfrm>
          <a:prstGeom prst="wedgeRectCallout">
            <a:avLst>
              <a:gd name="adj1" fmla="val -101312"/>
              <a:gd name="adj2" fmla="val -136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Running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Sleeping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대기중인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Stopped : </a:t>
            </a:r>
            <a:r>
              <a:rPr lang="ko-KR" altLang="en-US" sz="1200" dirty="0" smtClean="0">
                <a:solidFill>
                  <a:schemeClr val="tx1"/>
                </a:solidFill>
              </a:rPr>
              <a:t>종료된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 smtClean="0">
                <a:solidFill>
                  <a:schemeClr val="tx1"/>
                </a:solidFill>
              </a:rPr>
              <a:t>Zomebie</a:t>
            </a:r>
            <a:r>
              <a:rPr lang="en-US" altLang="ko-KR" sz="1200" dirty="0" smtClean="0">
                <a:solidFill>
                  <a:schemeClr val="tx1"/>
                </a:solidFill>
              </a:rPr>
              <a:t> : </a:t>
            </a:r>
            <a:r>
              <a:rPr lang="ko-KR" altLang="en-US" sz="1200" dirty="0" smtClean="0">
                <a:solidFill>
                  <a:schemeClr val="tx1"/>
                </a:solidFill>
              </a:rPr>
              <a:t>부모 프로세스가 먼저 종료되어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좀비가된</a:t>
            </a:r>
            <a:r>
              <a:rPr lang="ko-KR" altLang="en-US" sz="1200" dirty="0" smtClean="0">
                <a:solidFill>
                  <a:schemeClr val="tx1"/>
                </a:solidFill>
              </a:rPr>
              <a:t> 자식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001000" y="-38099"/>
            <a:ext cx="3187700" cy="709929"/>
          </a:xfrm>
          <a:prstGeom prst="wedgeRectCallout">
            <a:avLst>
              <a:gd name="adj1" fmla="val -100514"/>
              <a:gd name="adj2" fmla="val 73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시스템 시간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os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살아있는 시간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세션수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로드 에버리지</a:t>
            </a:r>
            <a:r>
              <a:rPr lang="en-US" altLang="ko-KR" sz="1200" dirty="0" smtClean="0">
                <a:solidFill>
                  <a:schemeClr val="tx1"/>
                </a:solidFill>
              </a:rPr>
              <a:t>(CPU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이동편균</a:t>
            </a:r>
            <a:r>
              <a:rPr lang="en-US" altLang="ko-KR" sz="1200" dirty="0" smtClean="0">
                <a:solidFill>
                  <a:schemeClr val="tx1"/>
                </a:solidFill>
              </a:rPr>
              <a:t>, 1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, 5</a:t>
            </a:r>
            <a:r>
              <a:rPr lang="ko-KR" altLang="en-US" sz="1200" dirty="0" smtClean="0">
                <a:solidFill>
                  <a:schemeClr val="tx1"/>
                </a:solidFill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</a:rPr>
              <a:t>,15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966" y="7874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2252" y="1713523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4481830" y="3930354"/>
            <a:ext cx="3417570" cy="2520654"/>
          </a:xfrm>
          <a:prstGeom prst="wedgeRectCallout">
            <a:avLst>
              <a:gd name="adj1" fmla="val -34777"/>
              <a:gd name="adj2" fmla="val -1312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디테일 영역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PID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</a:t>
            </a:r>
            <a:r>
              <a:rPr lang="en-US" altLang="ko-KR" sz="1200" dirty="0" smtClean="0">
                <a:solidFill>
                  <a:schemeClr val="tx1"/>
                </a:solidFill>
              </a:rPr>
              <a:t>id</a:t>
            </a: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User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실행 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PR 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커널에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의해서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스케줄링되는</a:t>
            </a:r>
            <a:r>
              <a:rPr lang="ko-KR" altLang="en-US" sz="1200" dirty="0" smtClean="0">
                <a:solidFill>
                  <a:schemeClr val="tx1"/>
                </a:solidFill>
              </a:rPr>
              <a:t> 우선순위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NI : PR</a:t>
            </a:r>
            <a:r>
              <a:rPr lang="ko-KR" altLang="en-US" sz="1200" dirty="0" smtClean="0">
                <a:solidFill>
                  <a:schemeClr val="tx1"/>
                </a:solidFill>
              </a:rPr>
              <a:t>에 영향을 주는 </a:t>
            </a:r>
            <a:r>
              <a:rPr lang="en-US" altLang="ko-KR" sz="1200" dirty="0" smtClean="0">
                <a:solidFill>
                  <a:schemeClr val="tx1"/>
                </a:solidFill>
              </a:rPr>
              <a:t>nice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값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VIRT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소비하고 있는 총 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RES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사용중인 메모리의 크기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SHR :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프로세스와의 공유메모리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S : </a:t>
            </a:r>
            <a:r>
              <a:rPr lang="ko-KR" altLang="en-US" sz="1200" dirty="0" err="1">
                <a:solidFill>
                  <a:schemeClr val="tx1"/>
                </a:solidFill>
              </a:rPr>
              <a:t>프로레스의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현재상태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%CPU :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cpu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%MEM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RES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차지하는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TIME+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사용한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토탈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COMMAND : 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프로세스를 실행한 커맨드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④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1854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⑤ </a:t>
            </a:r>
            <a:r>
              <a:rPr lang="en-US" altLang="ko-KR" dirty="0" err="1" smtClean="0"/>
              <a:t>ulimit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950" y="122589"/>
            <a:ext cx="4803907" cy="3541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851" y="1431666"/>
            <a:ext cx="6829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Ulimit</a:t>
            </a:r>
            <a:r>
              <a:rPr lang="en-US" altLang="ko-KR" dirty="0" smtClean="0"/>
              <a:t> –a </a:t>
            </a:r>
            <a:r>
              <a:rPr lang="ko-KR" altLang="en-US" dirty="0" smtClean="0"/>
              <a:t>명령을 통해서 프로세스의 자원한도 확인</a:t>
            </a:r>
            <a:endParaRPr lang="en-US" altLang="ko-KR" dirty="0" smtClean="0"/>
          </a:p>
          <a:p>
            <a:r>
              <a:rPr lang="en-US" altLang="ko-KR" dirty="0" err="1" smtClean="0"/>
              <a:t>Ulimit</a:t>
            </a:r>
            <a:r>
              <a:rPr lang="ko-KR" altLang="en-US" dirty="0"/>
              <a:t> </a:t>
            </a:r>
            <a:r>
              <a:rPr lang="ko-KR" altLang="en-US" dirty="0" smtClean="0"/>
              <a:t>명령어에 수정하고 </a:t>
            </a:r>
            <a:r>
              <a:rPr lang="ko-KR" altLang="en-US" dirty="0" err="1" smtClean="0"/>
              <a:t>수정하고자하는</a:t>
            </a:r>
            <a:r>
              <a:rPr lang="ko-KR" altLang="en-US" dirty="0" smtClean="0"/>
              <a:t> 값에 해당하는 옵션과</a:t>
            </a:r>
            <a:endParaRPr lang="en-US" altLang="ko-KR" dirty="0" smtClean="0"/>
          </a:p>
          <a:p>
            <a:r>
              <a:rPr lang="ko-KR" altLang="en-US" dirty="0" smtClean="0"/>
              <a:t>크기 입력을 통해서 설정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3866" y="2677441"/>
            <a:ext cx="875605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core file size : </a:t>
            </a:r>
            <a:r>
              <a:rPr lang="ko-KR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코어파일의 최대 크기 </a:t>
            </a:r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(-c </a:t>
            </a:r>
            <a:r>
              <a:rPr lang="ko-KR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옵션</a:t>
            </a:r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data </a:t>
            </a:r>
            <a:r>
              <a:rPr lang="en-US" altLang="ko-KR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seg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 size : 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프로세스의 데이터 세그먼트 최대 크기 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(-d 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옵션</a:t>
            </a:r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r>
              <a:rPr lang="en-US" altLang="ko-KR" sz="1400" dirty="0"/>
              <a:t>scheduling priority : </a:t>
            </a:r>
            <a:r>
              <a:rPr lang="ko-KR" altLang="en-US" sz="1400" dirty="0" err="1"/>
              <a:t>쉘에서</a:t>
            </a:r>
            <a:r>
              <a:rPr lang="ko-KR" altLang="en-US" sz="1400" dirty="0"/>
              <a:t> 생성되는 파일의 최대 크기 </a:t>
            </a:r>
            <a:r>
              <a:rPr lang="en-US" altLang="ko-KR" sz="1400" dirty="0"/>
              <a:t>(-e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file size : </a:t>
            </a:r>
            <a:r>
              <a:rPr lang="ko-KR" altLang="en-US" sz="1400" dirty="0"/>
              <a:t>파일의 최대 크기 </a:t>
            </a:r>
            <a:r>
              <a:rPr lang="en-US" altLang="ko-KR" sz="1400" dirty="0"/>
              <a:t>(-f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pending signals : </a:t>
            </a:r>
            <a:r>
              <a:rPr lang="ko-KR" altLang="en-US" sz="1400" dirty="0"/>
              <a:t>보류중인 신호 제한 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max locked memory : </a:t>
            </a:r>
            <a:r>
              <a:rPr lang="ko-KR" altLang="en-US" sz="1400" dirty="0"/>
              <a:t>메모리에 잠길 수 있는 최대 크기 </a:t>
            </a:r>
            <a:r>
              <a:rPr lang="en-US" altLang="ko-KR" sz="1400" dirty="0"/>
              <a:t>(-l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max memory size : resident set size</a:t>
            </a:r>
            <a:r>
              <a:rPr lang="ko-KR" altLang="en-US" sz="1400" dirty="0"/>
              <a:t>의 최대 크기 </a:t>
            </a:r>
            <a:r>
              <a:rPr lang="en-US" altLang="ko-KR" sz="1400" dirty="0"/>
              <a:t>(</a:t>
            </a:r>
            <a:r>
              <a:rPr lang="ko-KR" altLang="en-US" sz="1400" dirty="0"/>
              <a:t>메모리 최대크기로 </a:t>
            </a:r>
            <a:r>
              <a:rPr lang="en-US" altLang="ko-KR" sz="1400" dirty="0"/>
              <a:t>-m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open files : </a:t>
            </a:r>
            <a:r>
              <a:rPr lang="ko-KR" altLang="en-US" sz="1400" dirty="0"/>
              <a:t>한 프로세스에서 열 수 있는 </a:t>
            </a:r>
            <a:r>
              <a:rPr lang="en-US" altLang="ko-KR" sz="1400" dirty="0"/>
              <a:t>open file descriptor</a:t>
            </a:r>
            <a:r>
              <a:rPr lang="ko-KR" altLang="en-US" sz="1400" dirty="0"/>
              <a:t>의 최대 수 </a:t>
            </a:r>
            <a:r>
              <a:rPr lang="en-US" altLang="ko-KR" sz="1400" dirty="0"/>
              <a:t>(</a:t>
            </a:r>
            <a:r>
              <a:rPr lang="ko-KR" altLang="en-US" sz="1400" dirty="0"/>
              <a:t>열수 있는 최대 파일 수로 </a:t>
            </a:r>
            <a:r>
              <a:rPr lang="en-US" altLang="ko-KR" sz="1400" dirty="0"/>
              <a:t>-n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pipe </a:t>
            </a:r>
            <a:r>
              <a:rPr lang="en-US" altLang="ko-KR" sz="1400" dirty="0"/>
              <a:t>size : 512 byte </a:t>
            </a:r>
            <a:r>
              <a:rPr lang="ko-KR" altLang="en-US" sz="1400" dirty="0"/>
              <a:t>블록의 파이프 크기 </a:t>
            </a:r>
            <a:r>
              <a:rPr lang="en-US" altLang="ko-KR" sz="1400" dirty="0"/>
              <a:t>(-p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POSIX message queues : POSIX </a:t>
            </a:r>
            <a:r>
              <a:rPr lang="ko-KR" altLang="en-US" sz="1400" dirty="0"/>
              <a:t>메시지 대기 행렬의 최대 </a:t>
            </a:r>
            <a:r>
              <a:rPr lang="en-US" altLang="ko-KR" sz="1400" dirty="0"/>
              <a:t>byte </a:t>
            </a:r>
            <a:r>
              <a:rPr lang="ko-KR" altLang="en-US" sz="1400" dirty="0"/>
              <a:t>수 </a:t>
            </a:r>
            <a:r>
              <a:rPr lang="en-US" altLang="ko-KR" sz="1400" dirty="0"/>
              <a:t>(-q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endParaRPr lang="ko-KR" altLang="en-US" sz="1400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sz="1400" dirty="0"/>
              <a:t>real-time priority : </a:t>
            </a:r>
            <a:r>
              <a:rPr lang="ko-KR" altLang="en-US" sz="1400" dirty="0"/>
              <a:t>최대 실시간 스케줄링 우선 순위 </a:t>
            </a:r>
            <a:r>
              <a:rPr lang="en-US" altLang="ko-KR" sz="1400" dirty="0"/>
              <a:t>(-r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stack size :  stack </a:t>
            </a:r>
            <a:r>
              <a:rPr lang="ko-KR" altLang="en-US" sz="1400" dirty="0"/>
              <a:t>최대 크기 </a:t>
            </a:r>
            <a:r>
              <a:rPr lang="en-US" altLang="ko-KR" sz="1400" dirty="0"/>
              <a:t>(-s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cpu</a:t>
            </a:r>
            <a:r>
              <a:rPr lang="en-US" altLang="ko-KR" sz="1400" dirty="0"/>
              <a:t> time : </a:t>
            </a:r>
            <a:r>
              <a:rPr lang="ko-KR" altLang="en-US" sz="1400" dirty="0"/>
              <a:t>총 누적된 </a:t>
            </a:r>
            <a:r>
              <a:rPr lang="en-US" altLang="ko-KR" sz="1400" dirty="0"/>
              <a:t>CPU </a:t>
            </a:r>
            <a:r>
              <a:rPr lang="ko-KR" altLang="en-US" sz="1400" dirty="0"/>
              <a:t>시간</a:t>
            </a:r>
            <a:r>
              <a:rPr lang="en-US" altLang="ko-KR" sz="1400" dirty="0"/>
              <a:t>[</a:t>
            </a:r>
            <a:r>
              <a:rPr lang="ko-KR" altLang="en-US" sz="1400" dirty="0"/>
              <a:t>초</a:t>
            </a:r>
            <a:r>
              <a:rPr lang="en-US" altLang="ko-KR" sz="1400" dirty="0"/>
              <a:t>] (-t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max user processes : </a:t>
            </a:r>
            <a:r>
              <a:rPr lang="ko-KR" altLang="en-US" sz="1400" dirty="0"/>
              <a:t>단일 유저가 </a:t>
            </a:r>
            <a:r>
              <a:rPr lang="ko-KR" altLang="en-US" sz="1400" dirty="0" err="1"/>
              <a:t>사용가능한</a:t>
            </a:r>
            <a:r>
              <a:rPr lang="ko-KR" altLang="en-US" sz="1400" dirty="0"/>
              <a:t> 프로세스의 최대 </a:t>
            </a:r>
            <a:r>
              <a:rPr lang="ko-KR" altLang="en-US" sz="1400" dirty="0" err="1"/>
              <a:t>갯수</a:t>
            </a:r>
            <a:r>
              <a:rPr lang="ko-KR" altLang="en-US" sz="1400" dirty="0"/>
              <a:t> </a:t>
            </a:r>
            <a:r>
              <a:rPr lang="en-US" altLang="ko-KR" sz="1400" dirty="0"/>
              <a:t>(-u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virtual memory : </a:t>
            </a:r>
            <a:r>
              <a:rPr lang="ko-KR" altLang="en-US" sz="1400" dirty="0" err="1"/>
              <a:t>쉘에서</a:t>
            </a:r>
            <a:r>
              <a:rPr lang="ko-KR" altLang="en-US" sz="1400" dirty="0"/>
              <a:t> 사용가능 한 가상 메모리의 최대 용량 </a:t>
            </a:r>
            <a:r>
              <a:rPr lang="en-US" altLang="ko-KR" sz="1400" dirty="0"/>
              <a:t>(-v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file locks : </a:t>
            </a:r>
            <a:r>
              <a:rPr lang="ko-KR" altLang="en-US" sz="1400" dirty="0"/>
              <a:t>최대 잠금 파일 수 </a:t>
            </a:r>
            <a:r>
              <a:rPr lang="en-US" altLang="ko-KR" sz="1400" dirty="0"/>
              <a:t>(-x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256032" y="131296"/>
            <a:ext cx="918482" cy="217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28435" y="323165"/>
            <a:ext cx="4281394" cy="288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1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31" y="0"/>
            <a:ext cx="4833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0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/proc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52" y="768124"/>
            <a:ext cx="7738302" cy="21201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3152" y="768124"/>
            <a:ext cx="2392297" cy="169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7" y="768124"/>
            <a:ext cx="421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시스템의 여러 실시간 정보들이 담긴</a:t>
            </a:r>
            <a:endParaRPr lang="en-US" altLang="ko-KR" dirty="0" smtClean="0"/>
          </a:p>
          <a:p>
            <a:r>
              <a:rPr lang="ko-KR" altLang="en-US" dirty="0" smtClean="0"/>
              <a:t>파일들을 </a:t>
            </a:r>
            <a:r>
              <a:rPr lang="en-US" altLang="ko-KR" dirty="0" smtClean="0"/>
              <a:t>/proc </a:t>
            </a:r>
            <a:r>
              <a:rPr lang="ko-KR" altLang="en-US" dirty="0" err="1" smtClean="0"/>
              <a:t>디렉토리에서</a:t>
            </a:r>
            <a:r>
              <a:rPr lang="ko-KR" altLang="en-US" dirty="0" smtClean="0"/>
              <a:t> 존재하는</a:t>
            </a:r>
            <a:endParaRPr lang="en-US" altLang="ko-KR" dirty="0" smtClean="0"/>
          </a:p>
          <a:p>
            <a:r>
              <a:rPr lang="ko-KR" altLang="en-US" dirty="0" smtClean="0"/>
              <a:t>것을 확인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9" y="3025577"/>
            <a:ext cx="5761372" cy="3060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435" y="3025577"/>
            <a:ext cx="479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디렉토리에</a:t>
            </a:r>
            <a:r>
              <a:rPr lang="ko-KR" altLang="en-US" dirty="0" smtClean="0"/>
              <a:t> 존재하는 파일 중</a:t>
            </a:r>
            <a:endParaRPr lang="en-US" altLang="ko-KR" dirty="0" smtClean="0"/>
          </a:p>
          <a:p>
            <a:r>
              <a:rPr lang="en-US" altLang="ko-KR" dirty="0" err="1" smtClean="0"/>
              <a:t>Cpuinfo</a:t>
            </a:r>
            <a:r>
              <a:rPr lang="ko-KR" altLang="en-US" dirty="0" smtClean="0"/>
              <a:t>를 출력해서 현재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의 정보를 확인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621780" y="2987738"/>
            <a:ext cx="613289" cy="159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53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r>
              <a:rPr lang="ko-KR" altLang="en-US" dirty="0"/>
              <a:t>① </a:t>
            </a:r>
            <a:r>
              <a:rPr lang="en-US" altLang="ko-KR" dirty="0" err="1"/>
              <a:t>vmstat</a:t>
            </a:r>
            <a:r>
              <a:rPr lang="en-US" altLang="ko-KR" dirty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742" y="811209"/>
            <a:ext cx="4314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Vmstat</a:t>
            </a:r>
            <a:r>
              <a:rPr lang="en-US" altLang="ko-KR" dirty="0" smtClean="0"/>
              <a:t> 1 5 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의 활동상황을 출력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16" y="646331"/>
            <a:ext cx="6629400" cy="1504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76781" y="626246"/>
            <a:ext cx="918482" cy="184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0742" y="2316159"/>
            <a:ext cx="116510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</a:t>
            </a:r>
            <a:r>
              <a:rPr lang="ko-KR" altLang="en-US" dirty="0" err="1" smtClean="0"/>
              <a:t>디스패치</a:t>
            </a:r>
            <a:r>
              <a:rPr lang="ko-KR" altLang="en-US" dirty="0" smtClean="0"/>
              <a:t> 큐에서 대기하고 있는 요구 수</a:t>
            </a:r>
            <a:endParaRPr lang="en-US" altLang="ko-KR" dirty="0" smtClean="0"/>
          </a:p>
          <a:p>
            <a:r>
              <a:rPr lang="en-US" altLang="ko-KR" dirty="0" smtClean="0"/>
              <a:t>b : </a:t>
            </a:r>
            <a:r>
              <a:rPr lang="ko-KR" altLang="en-US" dirty="0" smtClean="0"/>
              <a:t>리소스와 </a:t>
            </a:r>
            <a:r>
              <a:rPr lang="en-US" altLang="ko-KR" dirty="0" smtClean="0"/>
              <a:t>IO, </a:t>
            </a:r>
            <a:r>
              <a:rPr lang="ko-KR" altLang="en-US" dirty="0" smtClean="0"/>
              <a:t>페이지 등을 대기하고 있는 미처리 항목의 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이수치가 높으면 디스크 </a:t>
            </a:r>
            <a:r>
              <a:rPr lang="en-US" altLang="ko-KR" dirty="0" smtClean="0"/>
              <a:t>IO</a:t>
            </a:r>
            <a:r>
              <a:rPr lang="ko-KR" altLang="en-US" dirty="0" smtClean="0"/>
              <a:t>가 지연되는 것으로 </a:t>
            </a:r>
            <a:endParaRPr lang="en-US" altLang="ko-KR" dirty="0" smtClean="0"/>
          </a:p>
          <a:p>
            <a:r>
              <a:rPr lang="ko-KR" altLang="en-US" dirty="0" smtClean="0"/>
              <a:t>판단할 수 있음</a:t>
            </a:r>
            <a:endParaRPr lang="en-US" altLang="ko-KR" dirty="0" smtClean="0"/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wpd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사용된 가상 메모리</a:t>
            </a:r>
            <a:endParaRPr lang="en-US" altLang="ko-KR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ree : </a:t>
            </a:r>
            <a:r>
              <a:rPr lang="ko-KR" altLang="en-US" dirty="0" err="1" smtClean="0"/>
              <a:t>여유있는</a:t>
            </a:r>
            <a:r>
              <a:rPr lang="ko-KR" altLang="en-US" dirty="0" smtClean="0"/>
              <a:t> 메모리</a:t>
            </a:r>
            <a:endParaRPr lang="en-US" altLang="ko-KR" dirty="0" smtClean="0"/>
          </a:p>
          <a:p>
            <a:r>
              <a:rPr lang="en-US" altLang="ko-KR" dirty="0" smtClean="0"/>
              <a:t>cache : </a:t>
            </a:r>
            <a:r>
              <a:rPr lang="ko-KR" altLang="en-US" dirty="0" err="1" smtClean="0"/>
              <a:t>캐쉬로</a:t>
            </a:r>
            <a:r>
              <a:rPr lang="ko-KR" altLang="en-US" dirty="0" smtClean="0"/>
              <a:t> 사용되고 있는 메모리</a:t>
            </a:r>
            <a:endParaRPr lang="en-US" altLang="ko-KR" dirty="0" smtClean="0"/>
          </a:p>
          <a:p>
            <a:r>
              <a:rPr lang="en-US" altLang="ko-KR" dirty="0" smtClean="0"/>
              <a:t>Si : </a:t>
            </a:r>
            <a:r>
              <a:rPr lang="ko-KR" altLang="en-US" dirty="0" smtClean="0"/>
              <a:t>디스크에서 </a:t>
            </a:r>
            <a:r>
              <a:rPr lang="ko-KR" altLang="en-US" dirty="0" err="1" smtClean="0"/>
              <a:t>스왑</a:t>
            </a:r>
            <a:r>
              <a:rPr lang="ko-KR" altLang="en-US" dirty="0"/>
              <a:t>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되는 메모리</a:t>
            </a:r>
            <a:endParaRPr lang="en-US" altLang="ko-KR" dirty="0" smtClean="0"/>
          </a:p>
          <a:p>
            <a:r>
              <a:rPr lang="en-US" altLang="ko-KR" dirty="0" smtClean="0"/>
              <a:t>So : </a:t>
            </a:r>
            <a:r>
              <a:rPr lang="ko-KR" altLang="en-US" dirty="0" smtClean="0"/>
              <a:t>디스크로 </a:t>
            </a:r>
            <a:r>
              <a:rPr lang="ko-KR" altLang="en-US" dirty="0" err="1" smtClean="0"/>
              <a:t>스왑되는</a:t>
            </a:r>
            <a:r>
              <a:rPr lang="ko-KR" altLang="en-US" dirty="0" smtClean="0"/>
              <a:t> 메모리</a:t>
            </a:r>
            <a:endParaRPr lang="en-US" altLang="ko-KR" dirty="0" smtClean="0"/>
          </a:p>
          <a:p>
            <a:r>
              <a:rPr lang="en-US" altLang="ko-KR" dirty="0" smtClean="0"/>
              <a:t>Bi : </a:t>
            </a:r>
            <a:r>
              <a:rPr lang="ko-KR" altLang="en-US" dirty="0" smtClean="0"/>
              <a:t>블록 디바이스에서 읽는 블록 수</a:t>
            </a:r>
            <a:endParaRPr lang="en-US" altLang="ko-KR" dirty="0" smtClean="0"/>
          </a:p>
          <a:p>
            <a:r>
              <a:rPr lang="en-US" altLang="ko-KR" dirty="0" smtClean="0"/>
              <a:t>Bo : </a:t>
            </a:r>
            <a:r>
              <a:rPr lang="ko-KR" altLang="en-US" dirty="0" smtClean="0"/>
              <a:t>블록 </a:t>
            </a:r>
            <a:r>
              <a:rPr lang="ko-KR" altLang="en-US" dirty="0" err="1" smtClean="0"/>
              <a:t>다바이스에서</a:t>
            </a:r>
            <a:r>
              <a:rPr lang="ko-KR" altLang="en-US" dirty="0" smtClean="0"/>
              <a:t> 전송한 블록 수</a:t>
            </a:r>
            <a:endParaRPr lang="en-US" altLang="ko-KR" dirty="0" smtClean="0"/>
          </a:p>
          <a:p>
            <a:r>
              <a:rPr lang="en-US" altLang="ko-KR" dirty="0" smtClean="0"/>
              <a:t>In : </a:t>
            </a:r>
            <a:r>
              <a:rPr lang="ko-KR" altLang="en-US" dirty="0" smtClean="0"/>
              <a:t>초당 인터럽트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클럭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r>
              <a:rPr lang="en-US" altLang="ko-KR" dirty="0" smtClean="0"/>
              <a:t>Cs : </a:t>
            </a:r>
            <a:r>
              <a:rPr lang="ko-KR" altLang="en-US" dirty="0" smtClean="0"/>
              <a:t>초당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스위치 수</a:t>
            </a:r>
            <a:endParaRPr lang="en-US" altLang="ko-KR" dirty="0" smtClean="0"/>
          </a:p>
          <a:p>
            <a:r>
              <a:rPr lang="en-US" altLang="ko-KR" dirty="0" smtClean="0"/>
              <a:t>Us : </a:t>
            </a:r>
            <a:r>
              <a:rPr lang="ko-KR" altLang="en-US" dirty="0" smtClean="0"/>
              <a:t>유저 코드가 소요한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사용률</a:t>
            </a:r>
            <a:r>
              <a:rPr lang="en-US" altLang="ko-KR" dirty="0" smtClean="0"/>
              <a:t>(user time, nice time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Sy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코드가 소요한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사용률</a:t>
            </a:r>
            <a:endParaRPr lang="en-US" altLang="ko-KR" dirty="0" smtClean="0"/>
          </a:p>
          <a:p>
            <a:r>
              <a:rPr lang="en-US" altLang="ko-KR" dirty="0" smtClean="0"/>
              <a:t>Id :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idle</a:t>
            </a:r>
            <a:r>
              <a:rPr lang="ko-KR" altLang="en-US" dirty="0" smtClean="0"/>
              <a:t>율</a:t>
            </a:r>
            <a:endParaRPr lang="en-US" altLang="ko-KR" dirty="0" smtClean="0"/>
          </a:p>
          <a:p>
            <a:r>
              <a:rPr lang="en-US" altLang="ko-KR" dirty="0" err="1" smtClean="0"/>
              <a:t>Wa</a:t>
            </a:r>
            <a:r>
              <a:rPr lang="en-US" altLang="ko-KR" dirty="0" smtClean="0"/>
              <a:t> : IO waiting </a:t>
            </a:r>
            <a:r>
              <a:rPr lang="ko-KR" altLang="en-US" dirty="0" err="1" smtClean="0"/>
              <a:t>시간율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901330" y="961526"/>
            <a:ext cx="6208629" cy="184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6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63" y="2072052"/>
            <a:ext cx="8232609" cy="8309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3876" y="3059668"/>
            <a:ext cx="861934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%user : </a:t>
            </a:r>
            <a:r>
              <a:rPr lang="ko-KR" altLang="en-US" dirty="0" smtClean="0"/>
              <a:t>사용자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%nice : nice</a:t>
            </a:r>
            <a:r>
              <a:rPr lang="ko-KR" altLang="en-US" dirty="0" smtClean="0"/>
              <a:t>가중치를 준 사용자 레벨이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%system : </a:t>
            </a:r>
            <a:r>
              <a:rPr lang="ko-KR" altLang="en-US" dirty="0" smtClean="0"/>
              <a:t>시스템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</a:t>
            </a:r>
            <a:r>
              <a:rPr lang="en-US" altLang="ko-KR" dirty="0" err="1" smtClean="0"/>
              <a:t>iowait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디스크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처리 </a:t>
            </a:r>
            <a:r>
              <a:rPr lang="ko-KR" altLang="en-US" dirty="0" err="1" smtClean="0"/>
              <a:t>속도차로</a:t>
            </a:r>
            <a:r>
              <a:rPr lang="ko-KR" altLang="en-US" dirty="0" smtClean="0"/>
              <a:t> 인해 발생하는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쉬게 되는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%steal : </a:t>
            </a:r>
            <a:r>
              <a:rPr lang="ko-KR" altLang="en-US" dirty="0" err="1" smtClean="0"/>
              <a:t>프로레스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등을 바꾸거나 </a:t>
            </a:r>
            <a:r>
              <a:rPr lang="en-US" altLang="ko-KR" dirty="0" smtClean="0"/>
              <a:t>job</a:t>
            </a:r>
            <a:r>
              <a:rPr lang="ko-KR" altLang="en-US" dirty="0"/>
              <a:t> </a:t>
            </a:r>
            <a:r>
              <a:rPr lang="ko-KR" altLang="en-US" dirty="0" smtClean="0"/>
              <a:t>우선 순위에 의해 다른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이 들어오거나</a:t>
            </a:r>
            <a:endParaRPr lang="en-US" altLang="ko-KR" dirty="0" smtClean="0"/>
          </a:p>
          <a:p>
            <a:r>
              <a:rPr lang="ko-KR" altLang="en-US" dirty="0" smtClean="0"/>
              <a:t>하는 순간 때문에 발생한 대기시간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%idle : CPU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상태의 비율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널널한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>(%user + %nice + %system)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48589" y="2072052"/>
            <a:ext cx="6770183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3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vi /proc/</a:t>
            </a:r>
            <a:r>
              <a:rPr lang="en-US" altLang="ko-KR" dirty="0" err="1"/>
              <a:t>cpuinfo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36" y="1008185"/>
            <a:ext cx="7056060" cy="4942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" y="2094523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/proc/</a:t>
            </a:r>
            <a:r>
              <a:rPr lang="en-US" altLang="ko-KR" dirty="0" err="1" smtClean="0"/>
              <a:t>cpuinfo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내용에서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정보를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91537" y="5760617"/>
            <a:ext cx="1054372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1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9) </a:t>
            </a:r>
            <a:r>
              <a:rPr lang="ko-KR" altLang="en-US" dirty="0"/>
              <a:t>메모리 확인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top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0754"/>
          <a:stretch/>
        </p:blipFill>
        <p:spPr>
          <a:xfrm>
            <a:off x="387667" y="925146"/>
            <a:ext cx="7102793" cy="2857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667" y="1422400"/>
            <a:ext cx="579723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387666" y="4082754"/>
            <a:ext cx="3187700" cy="1581446"/>
          </a:xfrm>
          <a:prstGeom prst="wedgeRectCallout">
            <a:avLst>
              <a:gd name="adj1" fmla="val -10075"/>
              <a:gd name="adj2" fmla="val -195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메모리 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swap </a:t>
            </a:r>
            <a:r>
              <a:rPr lang="ko-KR" altLang="en-US" sz="1200" dirty="0" smtClean="0">
                <a:solidFill>
                  <a:schemeClr val="tx1"/>
                </a:solidFill>
              </a:rPr>
              <a:t>상황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Total : </a:t>
            </a:r>
            <a:r>
              <a:rPr lang="ko-KR" altLang="en-US" sz="1200" dirty="0">
                <a:solidFill>
                  <a:schemeClr val="tx1"/>
                </a:solidFill>
              </a:rPr>
              <a:t>총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Free : </a:t>
            </a:r>
            <a:r>
              <a:rPr lang="ko-KR" altLang="en-US" sz="1200" dirty="0" err="1">
                <a:solidFill>
                  <a:schemeClr val="tx1"/>
                </a:solidFill>
              </a:rPr>
              <a:t>사용가능한</a:t>
            </a:r>
            <a:r>
              <a:rPr lang="ko-KR" altLang="en-US" sz="1200" dirty="0">
                <a:solidFill>
                  <a:schemeClr val="tx1"/>
                </a:solidFill>
              </a:rPr>
              <a:t>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Used : </a:t>
            </a:r>
            <a:r>
              <a:rPr lang="ko-KR" altLang="en-US" sz="1200" dirty="0">
                <a:solidFill>
                  <a:schemeClr val="tx1"/>
                </a:solidFill>
              </a:rPr>
              <a:t>사용중인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Buff/cache : </a:t>
            </a:r>
            <a:r>
              <a:rPr lang="ko-KR" altLang="en-US" sz="1200" dirty="0" err="1">
                <a:solidFill>
                  <a:schemeClr val="tx1"/>
                </a:solidFill>
              </a:rPr>
              <a:t>커널</a:t>
            </a:r>
            <a:r>
              <a:rPr lang="ko-KR" altLang="en-US" sz="1200" dirty="0">
                <a:solidFill>
                  <a:schemeClr val="tx1"/>
                </a:solidFill>
              </a:rPr>
              <a:t> 버퍼에서 사용되는 메모리라는 의미</a:t>
            </a:r>
          </a:p>
          <a:p>
            <a:pPr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7666" y="12573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8153400" y="2352823"/>
            <a:ext cx="3187700" cy="2520654"/>
          </a:xfrm>
          <a:prstGeom prst="wedgeRectCallout">
            <a:avLst>
              <a:gd name="adj1" fmla="val -111271"/>
              <a:gd name="adj2" fmla="val -773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 : </a:t>
            </a:r>
            <a:r>
              <a:rPr lang="ko-KR" altLang="en-US" sz="1200" dirty="0">
                <a:solidFill>
                  <a:schemeClr val="tx1"/>
                </a:solidFill>
              </a:rPr>
              <a:t>유저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sy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시스템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ni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우선순위 설정에 사용하는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Id : </a:t>
            </a:r>
            <a:r>
              <a:rPr lang="ko-KR" altLang="en-US" sz="1200" dirty="0">
                <a:solidFill>
                  <a:schemeClr val="tx1"/>
                </a:solidFill>
              </a:rPr>
              <a:t>사용하고 있지 않는 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wa</a:t>
            </a:r>
            <a:r>
              <a:rPr lang="en-US" altLang="ko-KR" sz="1200" dirty="0">
                <a:solidFill>
                  <a:schemeClr val="tx1"/>
                </a:solidFill>
              </a:rPr>
              <a:t> : IO</a:t>
            </a:r>
            <a:r>
              <a:rPr lang="ko-KR" altLang="en-US" sz="1200" dirty="0">
                <a:solidFill>
                  <a:schemeClr val="tx1"/>
                </a:solidFill>
              </a:rPr>
              <a:t>가 완료될 때까지 기다리고 있는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hi : </a:t>
            </a:r>
            <a:r>
              <a:rPr lang="ko-KR" altLang="en-US" sz="1200" dirty="0">
                <a:solidFill>
                  <a:schemeClr val="tx1"/>
                </a:solidFill>
              </a:rPr>
              <a:t>하드웨어 인터럽트에 사용되는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소프트웨어 인터럽트에 </a:t>
            </a:r>
            <a:r>
              <a:rPr lang="ko-KR" altLang="en-US" sz="1200" dirty="0" err="1">
                <a:solidFill>
                  <a:schemeClr val="tx1"/>
                </a:solidFill>
              </a:rPr>
              <a:t>사옹되는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st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cput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VM</a:t>
            </a:r>
            <a:r>
              <a:rPr lang="ko-KR" altLang="en-US" sz="1200" dirty="0">
                <a:solidFill>
                  <a:schemeClr val="tx1"/>
                </a:solidFill>
              </a:rPr>
              <a:t>에서 사용하여 대기하는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666" y="11049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8153400" y="878353"/>
            <a:ext cx="3187700" cy="1334770"/>
          </a:xfrm>
          <a:prstGeom prst="wedgeRectCallout">
            <a:avLst>
              <a:gd name="adj1" fmla="val -101312"/>
              <a:gd name="adj2" fmla="val -136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Running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Sleeping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대기중인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Stopped : </a:t>
            </a:r>
            <a:r>
              <a:rPr lang="ko-KR" altLang="en-US" sz="1200" dirty="0" smtClean="0">
                <a:solidFill>
                  <a:schemeClr val="tx1"/>
                </a:solidFill>
              </a:rPr>
              <a:t>종료된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 smtClean="0">
                <a:solidFill>
                  <a:schemeClr val="tx1"/>
                </a:solidFill>
              </a:rPr>
              <a:t>Zomebie</a:t>
            </a:r>
            <a:r>
              <a:rPr lang="en-US" altLang="ko-KR" sz="1200" dirty="0" smtClean="0">
                <a:solidFill>
                  <a:schemeClr val="tx1"/>
                </a:solidFill>
              </a:rPr>
              <a:t> : </a:t>
            </a:r>
            <a:r>
              <a:rPr lang="ko-KR" altLang="en-US" sz="1200" dirty="0" smtClean="0">
                <a:solidFill>
                  <a:schemeClr val="tx1"/>
                </a:solidFill>
              </a:rPr>
              <a:t>부모 프로세스가 먼저 종료되어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좀비가된</a:t>
            </a:r>
            <a:r>
              <a:rPr lang="ko-KR" altLang="en-US" sz="1200" dirty="0" smtClean="0">
                <a:solidFill>
                  <a:schemeClr val="tx1"/>
                </a:solidFill>
              </a:rPr>
              <a:t> 자식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8153400" y="114301"/>
            <a:ext cx="3187700" cy="709929"/>
          </a:xfrm>
          <a:prstGeom prst="wedgeRectCallout">
            <a:avLst>
              <a:gd name="adj1" fmla="val -100514"/>
              <a:gd name="adj2" fmla="val 73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시스템 시간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os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살아있는 시간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세션수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로드 에버리지</a:t>
            </a:r>
            <a:r>
              <a:rPr lang="en-US" altLang="ko-KR" sz="1200" dirty="0" smtClean="0">
                <a:solidFill>
                  <a:schemeClr val="tx1"/>
                </a:solidFill>
              </a:rPr>
              <a:t>(CPU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이동편균</a:t>
            </a:r>
            <a:r>
              <a:rPr lang="en-US" altLang="ko-KR" sz="1200" dirty="0" smtClean="0">
                <a:solidFill>
                  <a:schemeClr val="tx1"/>
                </a:solidFill>
              </a:rPr>
              <a:t>, 1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, 5</a:t>
            </a:r>
            <a:r>
              <a:rPr lang="ko-KR" altLang="en-US" sz="1200" dirty="0" smtClean="0">
                <a:solidFill>
                  <a:schemeClr val="tx1"/>
                </a:solidFill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</a:rPr>
              <a:t>,15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0366" y="9398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4652" y="1865923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 설명선 12"/>
          <p:cNvSpPr/>
          <p:nvPr/>
        </p:nvSpPr>
        <p:spPr>
          <a:xfrm>
            <a:off x="4634230" y="4082754"/>
            <a:ext cx="3417570" cy="2520654"/>
          </a:xfrm>
          <a:prstGeom prst="wedgeRectCallout">
            <a:avLst>
              <a:gd name="adj1" fmla="val -34777"/>
              <a:gd name="adj2" fmla="val -1312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디테일 영역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PID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</a:t>
            </a:r>
            <a:r>
              <a:rPr lang="en-US" altLang="ko-KR" sz="1200" dirty="0" smtClean="0">
                <a:solidFill>
                  <a:schemeClr val="tx1"/>
                </a:solidFill>
              </a:rPr>
              <a:t>id</a:t>
            </a: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User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실행 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PR 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커널에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의해서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스케줄링되는</a:t>
            </a:r>
            <a:r>
              <a:rPr lang="ko-KR" altLang="en-US" sz="1200" dirty="0" smtClean="0">
                <a:solidFill>
                  <a:schemeClr val="tx1"/>
                </a:solidFill>
              </a:rPr>
              <a:t> 우선순위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NI : PR</a:t>
            </a:r>
            <a:r>
              <a:rPr lang="ko-KR" altLang="en-US" sz="1200" dirty="0" smtClean="0">
                <a:solidFill>
                  <a:schemeClr val="tx1"/>
                </a:solidFill>
              </a:rPr>
              <a:t>에 영향을 주는 </a:t>
            </a:r>
            <a:r>
              <a:rPr lang="en-US" altLang="ko-KR" sz="1200" dirty="0" smtClean="0">
                <a:solidFill>
                  <a:schemeClr val="tx1"/>
                </a:solidFill>
              </a:rPr>
              <a:t>nice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값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VIRT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소비하고 있는 총 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RES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사용중인 메모리의 크기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SHR :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프로세스와의 공유메모리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S : </a:t>
            </a:r>
            <a:r>
              <a:rPr lang="ko-KR" altLang="en-US" sz="1200" dirty="0" err="1">
                <a:solidFill>
                  <a:schemeClr val="tx1"/>
                </a:solidFill>
              </a:rPr>
              <a:t>프로레스의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현재상태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%CPU :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cpu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%MEM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RES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차지하는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TIME+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사용한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토탈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COMMAND : 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프로세스를 실행한 커맨드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84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9) </a:t>
            </a:r>
            <a:r>
              <a:rPr lang="ko-KR" altLang="en-US" dirty="0"/>
              <a:t>메모리 확인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r>
              <a:rPr lang="ko-KR" altLang="en-US" dirty="0" smtClean="0"/>
              <a:t>② </a:t>
            </a:r>
            <a:r>
              <a:rPr lang="en-US" altLang="ko-KR" dirty="0"/>
              <a:t>free </a:t>
            </a:r>
            <a:r>
              <a:rPr lang="ko-KR" altLang="en-US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61" y="1593131"/>
            <a:ext cx="9827167" cy="1384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3692" y="3133970"/>
            <a:ext cx="67808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</a:t>
            </a:r>
            <a:r>
              <a:rPr lang="ko-KR" altLang="en-US" dirty="0" smtClean="0"/>
              <a:t>명령어를 통해서 현재 메모리의 상황을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total : </a:t>
            </a:r>
            <a:r>
              <a:rPr lang="ko-KR" altLang="en-US" dirty="0" smtClean="0"/>
              <a:t>총 메모리의 총량</a:t>
            </a:r>
            <a:endParaRPr lang="en-US" altLang="ko-KR" dirty="0" smtClean="0"/>
          </a:p>
          <a:p>
            <a:r>
              <a:rPr lang="en-US" altLang="ko-KR" dirty="0" smtClean="0"/>
              <a:t>used : </a:t>
            </a:r>
            <a:r>
              <a:rPr lang="ko-KR" altLang="en-US" dirty="0" smtClean="0"/>
              <a:t>현재 사용중인 메모리 양</a:t>
            </a:r>
            <a:endParaRPr lang="en-US" altLang="ko-KR" dirty="0" smtClean="0"/>
          </a:p>
          <a:p>
            <a:r>
              <a:rPr lang="en-US" altLang="ko-KR" dirty="0" smtClean="0"/>
              <a:t>free : </a:t>
            </a:r>
            <a:r>
              <a:rPr lang="ko-KR" altLang="en-US" dirty="0" smtClean="0"/>
              <a:t>현재 놀고 있는 메모리 양</a:t>
            </a:r>
            <a:endParaRPr lang="en-US" altLang="ko-KR" dirty="0" smtClean="0"/>
          </a:p>
          <a:p>
            <a:r>
              <a:rPr lang="en-US" altLang="ko-KR" dirty="0" smtClean="0"/>
              <a:t>Shared : </a:t>
            </a:r>
            <a:r>
              <a:rPr lang="en-US" altLang="ko-KR" dirty="0" err="1" smtClean="0"/>
              <a:t>tmpfs</a:t>
            </a:r>
            <a:r>
              <a:rPr lang="en-US" altLang="ko-KR" dirty="0" smtClean="0"/>
              <a:t>(Temp file Storage)</a:t>
            </a:r>
            <a:r>
              <a:rPr lang="ko-KR" altLang="en-US" dirty="0" smtClean="0"/>
              <a:t>에서 사용되고 있는 메모리 양</a:t>
            </a:r>
            <a:endParaRPr lang="en-US" altLang="ko-KR" dirty="0" smtClean="0"/>
          </a:p>
          <a:p>
            <a:r>
              <a:rPr lang="en-US" altLang="ko-KR" dirty="0" smtClean="0"/>
              <a:t>Buff/</a:t>
            </a:r>
            <a:r>
              <a:rPr lang="en-US" altLang="ko-KR" dirty="0" err="1" smtClean="0"/>
              <a:t>chche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kenel</a:t>
            </a:r>
            <a:r>
              <a:rPr lang="en-US" altLang="ko-KR" dirty="0" smtClean="0"/>
              <a:t> buffer</a:t>
            </a:r>
            <a:r>
              <a:rPr lang="ko-KR" altLang="en-US" dirty="0" smtClean="0"/>
              <a:t>에 의해 사용되고 있는 메모리 양</a:t>
            </a:r>
            <a:endParaRPr lang="en-US" altLang="ko-KR" dirty="0"/>
          </a:p>
          <a:p>
            <a:r>
              <a:rPr lang="en-US" altLang="ko-KR" dirty="0" smtClean="0"/>
              <a:t>available : </a:t>
            </a:r>
            <a:r>
              <a:rPr lang="ko-KR" altLang="en-US" dirty="0" smtClean="0"/>
              <a:t>끌어다 쓸 수 있는 총 메모리의 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21805" y="1604121"/>
            <a:ext cx="814857" cy="292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09161" y="1865343"/>
            <a:ext cx="9827167" cy="471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9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8411" y="678539"/>
            <a:ext cx="8066632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 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파일서버에 교안 </a:t>
            </a:r>
            <a:r>
              <a:rPr lang="ko-KR" altLang="en-US" sz="1100" dirty="0" err="1"/>
              <a:t>디렉토리에</a:t>
            </a:r>
            <a:r>
              <a:rPr lang="ko-KR" altLang="en-US" sz="1100" dirty="0"/>
              <a:t> 있는 </a:t>
            </a:r>
            <a:r>
              <a:rPr lang="en-US" altLang="ko-KR" sz="1100" dirty="0"/>
              <a:t>serverstatus.html </a:t>
            </a:r>
            <a:r>
              <a:rPr lang="ko-KR" altLang="en-US" sz="1100" dirty="0"/>
              <a:t>과 </a:t>
            </a:r>
            <a:r>
              <a:rPr lang="en-US" altLang="ko-KR" sz="1100" dirty="0" err="1"/>
              <a:t>ChartNew</a:t>
            </a:r>
            <a:r>
              <a:rPr lang="ko-KR" altLang="en-US" sz="1100" dirty="0" err="1"/>
              <a:t>디렉토리를</a:t>
            </a:r>
            <a:r>
              <a:rPr lang="ko-KR" altLang="en-US" sz="1100" dirty="0"/>
              <a:t> 당신의 서버의 웹 서버 기본 </a:t>
            </a:r>
            <a:r>
              <a:rPr lang="ko-KR" altLang="en-US" sz="1100" dirty="0" err="1"/>
              <a:t>디렉토리로</a:t>
            </a:r>
            <a:r>
              <a:rPr lang="ko-KR" altLang="en-US" sz="1100" dirty="0"/>
              <a:t> 옮김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>
                <a:hlinkClick r:id="rId2"/>
              </a:rPr>
              <a:t>http://100.100.100.100:800/serverstatus.html</a:t>
            </a:r>
            <a:r>
              <a:rPr lang="ko-KR" altLang="en-US" sz="1100" dirty="0"/>
              <a:t>을 실행시켜서 화면을 </a:t>
            </a:r>
            <a:r>
              <a:rPr lang="ko-KR" altLang="en-US" sz="1100" dirty="0" err="1"/>
              <a:t>캡쳐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단 </a:t>
            </a:r>
            <a:r>
              <a:rPr lang="en-US" altLang="ko-KR" sz="1100" dirty="0"/>
              <a:t>PC</a:t>
            </a:r>
            <a:r>
              <a:rPr lang="ko-KR" altLang="en-US" sz="1100" dirty="0"/>
              <a:t>하단 시간이 같이 보이도록 할 것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Hint: </a:t>
            </a:r>
            <a:r>
              <a:rPr lang="ko-KR" altLang="en-US" sz="1100" dirty="0"/>
              <a:t>권한</a:t>
            </a:r>
            <a:r>
              <a:rPr lang="en-US" altLang="ko-KR" sz="1100" dirty="0"/>
              <a:t> </a:t>
            </a:r>
            <a:r>
              <a:rPr lang="ko-KR" altLang="en-US" sz="1100" dirty="0"/>
              <a:t>주의</a:t>
            </a:r>
            <a:endParaRPr lang="en-US" altLang="ko-KR" sz="11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86" y="1712913"/>
            <a:ext cx="7950658" cy="482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82166" y="2056617"/>
            <a:ext cx="814857" cy="292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3055120" y="1712913"/>
            <a:ext cx="1016695" cy="161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9933354" y="6377267"/>
            <a:ext cx="379045" cy="161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8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3812" y="678539"/>
            <a:ext cx="7550465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 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CPU </a:t>
            </a:r>
            <a:r>
              <a:rPr lang="ko-KR" altLang="en-US" sz="1100" dirty="0"/>
              <a:t>사용 </a:t>
            </a:r>
            <a:r>
              <a:rPr lang="en-US" altLang="ko-KR" sz="1100" dirty="0"/>
              <a:t>55.5 ,CPU</a:t>
            </a:r>
            <a:r>
              <a:rPr lang="ko-KR" altLang="en-US" sz="1100" dirty="0" err="1"/>
              <a:t>프리</a:t>
            </a:r>
            <a:r>
              <a:rPr lang="ko-KR" altLang="en-US" sz="1100" dirty="0"/>
              <a:t> </a:t>
            </a:r>
            <a:r>
              <a:rPr lang="en-US" altLang="ko-KR" sz="1100" dirty="0"/>
              <a:t>44.5 </a:t>
            </a:r>
            <a:r>
              <a:rPr lang="ko-KR" altLang="en-US" sz="1100" dirty="0"/>
              <a:t>메모리사용 </a:t>
            </a:r>
            <a:r>
              <a:rPr lang="en-US" altLang="ko-KR" sz="1100" dirty="0"/>
              <a:t>1562464, </a:t>
            </a:r>
            <a:r>
              <a:rPr lang="ko-KR" altLang="en-US" sz="1100" dirty="0"/>
              <a:t>메모리 </a:t>
            </a:r>
            <a:r>
              <a:rPr lang="ko-KR" altLang="en-US" sz="1100" dirty="0" err="1"/>
              <a:t>프리</a:t>
            </a:r>
            <a:r>
              <a:rPr lang="ko-KR" altLang="en-US" sz="1100" dirty="0"/>
              <a:t> </a:t>
            </a:r>
            <a:r>
              <a:rPr lang="en-US" altLang="ko-KR" sz="1100" dirty="0"/>
              <a:t>1123212, </a:t>
            </a:r>
            <a:r>
              <a:rPr lang="ko-KR" altLang="en-US" sz="1100" dirty="0"/>
              <a:t>디스크사용</a:t>
            </a:r>
            <a:r>
              <a:rPr lang="en-US" altLang="ko-KR" sz="1100" dirty="0"/>
              <a:t>123232,</a:t>
            </a:r>
            <a:r>
              <a:rPr lang="ko-KR" altLang="en-US" sz="1100" dirty="0" err="1"/>
              <a:t>디스크프리</a:t>
            </a:r>
            <a:r>
              <a:rPr lang="ko-KR" altLang="en-US" sz="1100" dirty="0"/>
              <a:t> </a:t>
            </a:r>
            <a:r>
              <a:rPr lang="en-US" altLang="ko-KR" sz="1100" dirty="0"/>
              <a:t>1231244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위 수치로 표시될 수 있도록 </a:t>
            </a:r>
            <a:r>
              <a:rPr lang="en-US" altLang="ko-KR" sz="1100" dirty="0"/>
              <a:t>html</a:t>
            </a:r>
            <a:r>
              <a:rPr lang="ko-KR" altLang="en-US" sz="1100" dirty="0"/>
              <a:t>파일을 분석하여 </a:t>
            </a:r>
            <a:r>
              <a:rPr lang="ko-KR" altLang="en-US" sz="1100" dirty="0" err="1"/>
              <a:t>고칠것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고친 화면을 시간과 함께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18" y="1891366"/>
            <a:ext cx="7532508" cy="456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4" y="2124827"/>
            <a:ext cx="16764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5078" y="655864"/>
            <a:ext cx="7673465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 3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당신의 서버의 </a:t>
            </a:r>
            <a:r>
              <a:rPr lang="en-US" altLang="ko-KR" sz="1100" dirty="0"/>
              <a:t>CPU</a:t>
            </a:r>
            <a:r>
              <a:rPr lang="ko-KR" altLang="en-US" sz="1100" dirty="0"/>
              <a:t>상황을 </a:t>
            </a:r>
            <a:r>
              <a:rPr lang="ko-KR" altLang="en-US" sz="1100" dirty="0" err="1"/>
              <a:t>리눅스</a:t>
            </a:r>
            <a:r>
              <a:rPr lang="ko-KR" altLang="en-US" sz="1100" dirty="0"/>
              <a:t> 명령어로 실행하여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당신의 서버의 메모리상황을 </a:t>
            </a:r>
            <a:r>
              <a:rPr lang="ko-KR" altLang="en-US" sz="1100" dirty="0" err="1"/>
              <a:t>리눅스</a:t>
            </a:r>
            <a:r>
              <a:rPr lang="ko-KR" altLang="en-US" sz="1100" dirty="0"/>
              <a:t> 명령어로 실행하여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당신의 서버의 디스크상황을 </a:t>
            </a:r>
            <a:r>
              <a:rPr lang="ko-KR" altLang="en-US" sz="1100" dirty="0" err="1"/>
              <a:t>리눅스</a:t>
            </a:r>
            <a:r>
              <a:rPr lang="ko-KR" altLang="en-US" sz="1100" dirty="0"/>
              <a:t> 명령어로 실행하여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위의 </a:t>
            </a:r>
            <a:r>
              <a:rPr lang="ko-KR" altLang="en-US" sz="1100" dirty="0" err="1"/>
              <a:t>해당값으로</a:t>
            </a:r>
            <a:r>
              <a:rPr lang="ko-KR" altLang="en-US" sz="1100" dirty="0"/>
              <a:t> 표시될 수 있도록 </a:t>
            </a:r>
            <a:r>
              <a:rPr lang="en-US" altLang="ko-KR" sz="1100" dirty="0"/>
              <a:t>html</a:t>
            </a:r>
            <a:r>
              <a:rPr lang="ko-KR" altLang="en-US" sz="1100" dirty="0"/>
              <a:t>파일을 분석하여 </a:t>
            </a:r>
            <a:r>
              <a:rPr lang="ko-KR" altLang="en-US" sz="1100" dirty="0" err="1"/>
              <a:t>고칠것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고친 화면을 시간과 함께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7" y="2362172"/>
            <a:ext cx="7210425" cy="42767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89207" y="2343122"/>
            <a:ext cx="1011243" cy="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608257" y="3286125"/>
            <a:ext cx="38259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589207" y="3875502"/>
            <a:ext cx="524671" cy="172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5617366" y="3124200"/>
            <a:ext cx="57388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2838447" y="3563508"/>
            <a:ext cx="57388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4143375" y="4210050"/>
            <a:ext cx="666750" cy="2257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450566" y="4210050"/>
            <a:ext cx="666750" cy="2257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943097" y="3591543"/>
            <a:ext cx="57388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0" y="2853288"/>
            <a:ext cx="5396395" cy="329449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067215" y="2853288"/>
            <a:ext cx="814857" cy="11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7951956" y="4469116"/>
            <a:ext cx="3130516" cy="14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1820525" y="6037227"/>
            <a:ext cx="334920" cy="11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070" y="897326"/>
            <a:ext cx="18573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</a:rPr>
              <a:t>설계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12" y="1279789"/>
            <a:ext cx="7987817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다음 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명령어를 하나씩 실행해보고 결과화면과 간단한 설명을 덧붙여서 </a:t>
            </a:r>
            <a:r>
              <a:rPr lang="ko-KR" altLang="en-US" sz="1100" dirty="0" err="1"/>
              <a:t>캡처하시오</a:t>
            </a:r>
            <a:r>
              <a:rPr lang="en-US" altLang="ko-KR" sz="1100" dirty="0"/>
              <a:t>(</a:t>
            </a:r>
            <a:r>
              <a:rPr lang="ko-KR" altLang="en-US" sz="1100" dirty="0"/>
              <a:t>시간표시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1-1)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</a:t>
            </a:r>
            <a:endParaRPr lang="ko" altLang="en-US" sz="1100" dirty="0"/>
          </a:p>
          <a:p>
            <a:r>
              <a:rPr lang="en-US" altLang="ko" sz="1100" dirty="0"/>
              <a:t>1-2)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1| grep Average</a:t>
            </a:r>
            <a:endParaRPr lang="ko" altLang="en-US" sz="1100" dirty="0"/>
          </a:p>
          <a:p>
            <a:r>
              <a:rPr lang="en-US" altLang="ko" sz="1100" dirty="0"/>
              <a:t>1-3)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1| grep Average| </a:t>
            </a:r>
            <a:r>
              <a:rPr lang="en-US" altLang="ko" sz="1100" dirty="0" err="1"/>
              <a:t>awk</a:t>
            </a:r>
            <a:r>
              <a:rPr lang="en-US" altLang="ko" sz="1100" dirty="0"/>
              <a:t> '{print $8 }’</a:t>
            </a:r>
            <a:endParaRPr lang="ko" altLang="en-US" sz="1100" dirty="0"/>
          </a:p>
          <a:p>
            <a:r>
              <a:rPr lang="en-US" altLang="ko" sz="1100" dirty="0"/>
              <a:t>1-4)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1|grep Average |</a:t>
            </a:r>
            <a:r>
              <a:rPr lang="en-US" altLang="ko" sz="1100" dirty="0" err="1"/>
              <a:t>awk</a:t>
            </a:r>
            <a:r>
              <a:rPr lang="en-US" altLang="ko" sz="1100" dirty="0"/>
              <a:t> '{ print "CPU_FREE=" $8 ";\n CPU_USED=“ 100-$8 “;”}’</a:t>
            </a:r>
            <a:endParaRPr lang="ko" altLang="en-US" sz="1100" dirty="0"/>
          </a:p>
          <a:p>
            <a:endParaRPr lang="ko" altLang="en-US" sz="1100" dirty="0"/>
          </a:p>
          <a:p>
            <a:r>
              <a:rPr lang="en-US" altLang="ko" sz="1100" dirty="0"/>
              <a:t>2-1)free</a:t>
            </a:r>
            <a:endParaRPr lang="ko" altLang="en-US" sz="1100" dirty="0"/>
          </a:p>
          <a:p>
            <a:endParaRPr lang="ko" altLang="en-US" sz="1100" dirty="0"/>
          </a:p>
          <a:p>
            <a:r>
              <a:rPr lang="en-US" altLang="ko" sz="1100" dirty="0"/>
              <a:t>3-1) </a:t>
            </a:r>
            <a:r>
              <a:rPr lang="en-US" altLang="ko" sz="1100" dirty="0" err="1"/>
              <a:t>df</a:t>
            </a:r>
            <a:r>
              <a:rPr lang="en-US" altLang="ko" sz="1100" dirty="0"/>
              <a:t> -k</a:t>
            </a:r>
            <a:endParaRPr lang="ko" altLang="en-US" sz="1100" dirty="0"/>
          </a:p>
          <a:p>
            <a:r>
              <a:rPr lang="en-US" altLang="ko" sz="1100" dirty="0"/>
              <a:t>3-2) </a:t>
            </a:r>
            <a:r>
              <a:rPr lang="en-US" altLang="ko" sz="1100" dirty="0" err="1"/>
              <a:t>df</a:t>
            </a:r>
            <a:r>
              <a:rPr lang="en-US" altLang="ko" sz="1100" dirty="0"/>
              <a:t> -k | grep -v Filesystem </a:t>
            </a:r>
            <a:endParaRPr lang="ko" altLang="en-US" sz="1100" dirty="0"/>
          </a:p>
          <a:p>
            <a:r>
              <a:rPr lang="en-US" altLang="ko" sz="1100" dirty="0"/>
              <a:t>3-3) </a:t>
            </a:r>
            <a:r>
              <a:rPr lang="en-US" altLang="ko" sz="1100" dirty="0" err="1"/>
              <a:t>df</a:t>
            </a:r>
            <a:r>
              <a:rPr lang="en-US" altLang="ko" sz="1100" dirty="0"/>
              <a:t> -k | grep -v Filesystem | </a:t>
            </a:r>
            <a:r>
              <a:rPr lang="en-US" altLang="ko" sz="1100" dirty="0" err="1"/>
              <a:t>awk</a:t>
            </a:r>
            <a:r>
              <a:rPr lang="en-US" altLang="ko" sz="1100" dirty="0"/>
              <a:t> '{sum += $4} END { print "DSK_FREE=" sum ";" }'</a:t>
            </a:r>
            <a:endParaRPr lang="ko" altLang="en-US" sz="11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6089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1" y="603766"/>
            <a:ext cx="6153150" cy="10763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1501" y="23443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1-1) </a:t>
            </a:r>
            <a:r>
              <a:rPr lang="en-US" altLang="ko" dirty="0" err="1"/>
              <a:t>sar</a:t>
            </a:r>
            <a:r>
              <a:rPr lang="en-US" altLang="ko" dirty="0"/>
              <a:t> 1 1</a:t>
            </a:r>
            <a:endParaRPr lang="ko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1501" y="1732771"/>
            <a:ext cx="2946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1-2) </a:t>
            </a:r>
            <a:r>
              <a:rPr lang="en-US" altLang="ko" dirty="0" err="1"/>
              <a:t>sar</a:t>
            </a:r>
            <a:r>
              <a:rPr lang="en-US" altLang="ko" dirty="0"/>
              <a:t> 1 1| grep Average</a:t>
            </a:r>
            <a:endParaRPr lang="ko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1501" y="3160078"/>
            <a:ext cx="4724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1-3) </a:t>
            </a:r>
            <a:r>
              <a:rPr lang="en-US" altLang="ko" dirty="0" err="1"/>
              <a:t>sar</a:t>
            </a:r>
            <a:r>
              <a:rPr lang="en-US" altLang="ko" dirty="0"/>
              <a:t> 1 1| grep Average| </a:t>
            </a:r>
            <a:r>
              <a:rPr lang="en-US" altLang="ko" dirty="0" err="1"/>
              <a:t>awk</a:t>
            </a:r>
            <a:r>
              <a:rPr lang="en-US" altLang="ko" dirty="0"/>
              <a:t> '{print $8 }’</a:t>
            </a:r>
            <a:endParaRPr lang="ko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501" y="4587385"/>
            <a:ext cx="9658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/>
              <a:t>1-4) </a:t>
            </a:r>
            <a:r>
              <a:rPr lang="en-US" altLang="ko" dirty="0" err="1"/>
              <a:t>sar</a:t>
            </a:r>
            <a:r>
              <a:rPr lang="en-US" altLang="ko" dirty="0"/>
              <a:t> 1 1|grep Average |</a:t>
            </a:r>
            <a:r>
              <a:rPr lang="en-US" altLang="ko" dirty="0" err="1"/>
              <a:t>awk</a:t>
            </a:r>
            <a:r>
              <a:rPr lang="en-US" altLang="ko" dirty="0"/>
              <a:t> '{ print "CPU_FREE=" $8 ";\n CPU_USED=“ 100-$8 “;”}’</a:t>
            </a:r>
            <a:endParaRPr lang="ko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1" y="2195514"/>
            <a:ext cx="6410325" cy="781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1" y="3529410"/>
            <a:ext cx="5876925" cy="809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01" y="5035456"/>
            <a:ext cx="87249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8475" y="603766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1 1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CPU</a:t>
            </a:r>
            <a:endParaRPr lang="en-US" altLang="ko-KR" dirty="0"/>
          </a:p>
          <a:p>
            <a:r>
              <a:rPr lang="ko-KR" altLang="en-US" dirty="0" smtClean="0"/>
              <a:t>모니터링 결과 출력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48475" y="2195514"/>
            <a:ext cx="507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ko-KR" altLang="en-US" dirty="0" smtClean="0"/>
              <a:t>명령을 통해 모니터링 기록 중 </a:t>
            </a:r>
            <a:r>
              <a:rPr lang="en-US" altLang="ko-KR" dirty="0" smtClean="0"/>
              <a:t>‘Average’</a:t>
            </a:r>
            <a:r>
              <a:rPr lang="ko-KR" altLang="en-US" dirty="0" smtClean="0"/>
              <a:t>라는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문자를 찾아 해당 줄만 출력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48474" y="3458809"/>
            <a:ext cx="5267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ko-KR" altLang="en-US" dirty="0" smtClean="0"/>
              <a:t>명령을 통해 모니터링 기록 중 </a:t>
            </a:r>
            <a:r>
              <a:rPr lang="en-US" altLang="ko-KR" dirty="0" smtClean="0"/>
              <a:t>‘Average’</a:t>
            </a:r>
            <a:r>
              <a:rPr lang="ko-KR" altLang="en-US" dirty="0" smtClean="0"/>
              <a:t>라는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문자를 찾아 해당 줄의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해당하는</a:t>
            </a:r>
            <a:endParaRPr lang="en-US" altLang="ko-KR" dirty="0" smtClean="0"/>
          </a:p>
          <a:p>
            <a:r>
              <a:rPr lang="ko-KR" altLang="en-US" dirty="0" smtClean="0"/>
              <a:t>데이터만 출력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7701" y="6014692"/>
            <a:ext cx="11798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Sar</a:t>
            </a:r>
            <a:r>
              <a:rPr lang="ko-KR" altLang="en-US" sz="1400" dirty="0" smtClean="0"/>
              <a:t>명령을 통해 모니터링 기록 중 </a:t>
            </a:r>
            <a:r>
              <a:rPr lang="en-US" altLang="ko-KR" sz="1400" dirty="0" smtClean="0"/>
              <a:t>‘Average’</a:t>
            </a:r>
            <a:r>
              <a:rPr lang="ko-KR" altLang="en-US" sz="1400" dirty="0" smtClean="0"/>
              <a:t>라는 문자를 찾아 해당 줄의 </a:t>
            </a:r>
            <a:r>
              <a:rPr lang="en-US" altLang="ko-KR" sz="1400" dirty="0" smtClean="0"/>
              <a:t>8</a:t>
            </a:r>
            <a:r>
              <a:rPr lang="ko-KR" altLang="en-US" sz="1400" dirty="0" smtClean="0"/>
              <a:t>번째 </a:t>
            </a:r>
            <a:r>
              <a:rPr lang="en-US" altLang="ko-KR" sz="1400" dirty="0" smtClean="0"/>
              <a:t>column</a:t>
            </a:r>
            <a:r>
              <a:rPr lang="ko-KR" altLang="en-US" sz="1400" dirty="0" smtClean="0"/>
              <a:t>에 해당하는 </a:t>
            </a:r>
            <a:r>
              <a:rPr lang="ko-KR" altLang="en-US" sz="1400" dirty="0" err="1" smtClean="0"/>
              <a:t>데이터과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에서 데이터를 뺀 값을 각각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CPU_FREE=(</a:t>
            </a:r>
            <a:r>
              <a:rPr lang="ko-KR" altLang="en-US" sz="1400" dirty="0" smtClean="0"/>
              <a:t>데이터 값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CPU_USED=(100-</a:t>
            </a:r>
            <a:r>
              <a:rPr lang="ko-KR" altLang="en-US" sz="1400" dirty="0" err="1" smtClean="0"/>
              <a:t>데이터값</a:t>
            </a:r>
            <a:r>
              <a:rPr lang="en-US" altLang="ko-KR" sz="1400" dirty="0" smtClean="0"/>
              <a:t>); </a:t>
            </a:r>
            <a:r>
              <a:rPr lang="ko-KR" altLang="en-US" sz="1400" dirty="0" smtClean="0"/>
              <a:t>형태로 출력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603526" y="584294"/>
            <a:ext cx="1011243" cy="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817807" y="2180842"/>
            <a:ext cx="1716093" cy="197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888654" y="3529411"/>
            <a:ext cx="3054946" cy="183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21077" y="2346720"/>
            <a:ext cx="6079723" cy="18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17701" y="770976"/>
            <a:ext cx="6083099" cy="766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312970" y="3687258"/>
            <a:ext cx="515705" cy="211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2803551" y="5019224"/>
            <a:ext cx="6239050" cy="185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344921" y="5161963"/>
            <a:ext cx="1299528" cy="34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4355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6547" y="406942"/>
            <a:ext cx="1002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2-1)free</a:t>
            </a:r>
            <a:endParaRPr lang="ko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66775"/>
            <a:ext cx="6248400" cy="1104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03533" y="866775"/>
            <a:ext cx="468318" cy="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390525" y="1047778"/>
            <a:ext cx="6143625" cy="428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15150" y="866775"/>
            <a:ext cx="370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</a:t>
            </a:r>
            <a:r>
              <a:rPr lang="ko-KR" altLang="en-US" dirty="0"/>
              <a:t> </a:t>
            </a:r>
            <a:r>
              <a:rPr lang="ko-KR" altLang="en-US" dirty="0" smtClean="0"/>
              <a:t>명령을 통해서 현재 메모리의</a:t>
            </a:r>
            <a:endParaRPr lang="en-US" altLang="ko-KR" dirty="0" smtClean="0"/>
          </a:p>
          <a:p>
            <a:r>
              <a:rPr lang="ko-KR" altLang="en-US" dirty="0" smtClean="0"/>
              <a:t>상황을 출력하였다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81000" y="2768084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3-1) </a:t>
            </a:r>
            <a:r>
              <a:rPr lang="en-US" altLang="ko" dirty="0" err="1"/>
              <a:t>df</a:t>
            </a:r>
            <a:r>
              <a:rPr lang="en-US" altLang="ko" dirty="0"/>
              <a:t> -k</a:t>
            </a:r>
            <a:endParaRPr lang="ko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7" y="3137416"/>
            <a:ext cx="4816907" cy="21669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52348" y="332422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–k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의 현황을 출력하였다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112958" y="3108842"/>
            <a:ext cx="46831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381000" y="3233723"/>
            <a:ext cx="4842454" cy="1757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3325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7144" y="269140"/>
            <a:ext cx="340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3-2) </a:t>
            </a:r>
            <a:r>
              <a:rPr lang="en-US" altLang="ko" dirty="0" err="1"/>
              <a:t>df</a:t>
            </a:r>
            <a:r>
              <a:rPr lang="en-US" altLang="ko" dirty="0"/>
              <a:t> -k | grep -v Filesystem </a:t>
            </a:r>
            <a:endParaRPr lang="ko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7144" y="3522204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/>
              <a:t>3-3) </a:t>
            </a:r>
            <a:r>
              <a:rPr lang="en-US" altLang="ko" dirty="0" err="1"/>
              <a:t>df</a:t>
            </a:r>
            <a:r>
              <a:rPr lang="en-US" altLang="ko" dirty="0"/>
              <a:t> -k | grep -v Filesystem | </a:t>
            </a:r>
            <a:r>
              <a:rPr lang="en-US" altLang="ko" dirty="0" err="1"/>
              <a:t>awk</a:t>
            </a:r>
            <a:r>
              <a:rPr lang="en-US" altLang="ko" dirty="0"/>
              <a:t> '{sum += $4} END { print "DSK_FREE=" sum ";" }'</a:t>
            </a:r>
            <a:endParaRPr lang="ko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9" y="670559"/>
            <a:ext cx="5838825" cy="25493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9" y="3955710"/>
            <a:ext cx="7810500" cy="8286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36808" y="638472"/>
            <a:ext cx="1868492" cy="184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42869" y="795323"/>
            <a:ext cx="5667405" cy="1995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893883" y="3951284"/>
            <a:ext cx="6259486" cy="16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57144" y="4101650"/>
            <a:ext cx="1636739" cy="18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84964" y="610657"/>
            <a:ext cx="527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–k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의 현황을 가져오되</a:t>
            </a:r>
            <a:endParaRPr lang="en-US" altLang="ko-KR" dirty="0" smtClean="0"/>
          </a:p>
          <a:p>
            <a:r>
              <a:rPr lang="en-US" altLang="ko-KR" dirty="0" smtClean="0"/>
              <a:t>Filesystem</a:t>
            </a:r>
            <a:r>
              <a:rPr lang="ko-KR" altLang="en-US" dirty="0" smtClean="0"/>
              <a:t>이라는 문자가 존재하는 줄은 제외하고</a:t>
            </a:r>
            <a:endParaRPr lang="en-US" altLang="ko-KR" dirty="0" smtClean="0"/>
          </a:p>
          <a:p>
            <a:r>
              <a:rPr lang="ko-KR" altLang="en-US" dirty="0" smtClean="0"/>
              <a:t>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3274" y="4930325"/>
            <a:ext cx="1111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–k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의 현황을 가져오되 </a:t>
            </a:r>
            <a:r>
              <a:rPr lang="en-US" altLang="ko-KR" dirty="0" smtClean="0"/>
              <a:t>Filesystem</a:t>
            </a:r>
            <a:r>
              <a:rPr lang="ko-KR" altLang="en-US" dirty="0" smtClean="0"/>
              <a:t>이라는 문자가 존재하는 줄은 제외한 후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해당하는 데이터를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이라는 변수에 누적한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</a:t>
            </a:r>
            <a:endParaRPr lang="en-US" altLang="ko-KR" dirty="0" smtClean="0"/>
          </a:p>
          <a:p>
            <a:r>
              <a:rPr lang="en-US" altLang="ko-KR" dirty="0" smtClean="0"/>
              <a:t>DSK_FREE=</a:t>
            </a:r>
            <a:r>
              <a:rPr lang="ko-KR" altLang="en-US" dirty="0" err="1" smtClean="0"/>
              <a:t>누적값</a:t>
            </a:r>
            <a:r>
              <a:rPr lang="en-US" altLang="ko-KR" dirty="0" smtClean="0"/>
              <a:t>; </a:t>
            </a:r>
            <a:r>
              <a:rPr lang="ko-KR" altLang="en-US" dirty="0" smtClean="0"/>
              <a:t>형태로 출력하였다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52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33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</a:rPr>
              <a:t>구현 </a:t>
            </a:r>
            <a:r>
              <a:rPr lang="en-US" altLang="ko-KR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0392" y="1146440"/>
            <a:ext cx="7987817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task5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처음 지시한 최종 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프로그램을 </a:t>
            </a:r>
            <a:r>
              <a:rPr lang="ko-KR" altLang="en-US" sz="1100" dirty="0" err="1"/>
              <a:t>작성한후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내용과 실행파일을 </a:t>
            </a:r>
            <a:r>
              <a:rPr lang="ko-KR" altLang="en-US" sz="1100" dirty="0" err="1"/>
              <a:t>캡처하시오</a:t>
            </a:r>
            <a:r>
              <a:rPr lang="en-US" altLang="ko-KR" sz="1100" dirty="0"/>
              <a:t>(</a:t>
            </a:r>
            <a:r>
              <a:rPr lang="ko-KR" altLang="en-US" sz="1100" dirty="0"/>
              <a:t>시간표시</a:t>
            </a:r>
            <a:r>
              <a:rPr lang="en-US" altLang="ko-KR" sz="1100" dirty="0"/>
              <a:t>)</a:t>
            </a:r>
          </a:p>
          <a:p>
            <a:endParaRPr lang="ko" altLang="en-US" sz="1100" dirty="0"/>
          </a:p>
          <a:p>
            <a:r>
              <a:rPr lang="en-US" altLang="ko" sz="1100" dirty="0"/>
              <a:t>1)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프로그램 힌트</a:t>
            </a:r>
            <a:endParaRPr lang="en-US" altLang="ko-KR" sz="1100" dirty="0"/>
          </a:p>
          <a:p>
            <a:endParaRPr lang="en-US" altLang="ko" sz="1100" dirty="0"/>
          </a:p>
          <a:p>
            <a:r>
              <a:rPr lang="en-US" altLang="ko" sz="1100" dirty="0"/>
              <a:t>- serverstatus.html  </a:t>
            </a:r>
            <a:r>
              <a:rPr lang="ko-KR" altLang="en-US" sz="1100" dirty="0"/>
              <a:t>파일을 해당 고칠 부분 위와 아래의 파일로 분리 </a:t>
            </a:r>
            <a:r>
              <a:rPr lang="en-US" altLang="ko-KR" sz="1100" dirty="0"/>
              <a:t>(t1, t2</a:t>
            </a:r>
            <a:r>
              <a:rPr lang="ko-KR" altLang="en-US" sz="1100" dirty="0"/>
              <a:t>파일</a:t>
            </a:r>
            <a:r>
              <a:rPr lang="en-US" altLang="ko-KR" sz="1100" dirty="0"/>
              <a:t>)</a:t>
            </a:r>
            <a:endParaRPr lang="ko" altLang="en-US" sz="1100" dirty="0"/>
          </a:p>
          <a:p>
            <a:r>
              <a:rPr lang="en-US" altLang="ko" sz="1100" dirty="0"/>
              <a:t>- </a:t>
            </a:r>
            <a:r>
              <a:rPr lang="ko-KR" altLang="en-US" sz="1100" dirty="0"/>
              <a:t>작업</a:t>
            </a:r>
            <a:r>
              <a:rPr lang="en-US" altLang="ko" sz="1100" dirty="0"/>
              <a:t> </a:t>
            </a:r>
            <a:r>
              <a:rPr lang="ko-KR" altLang="en-US" sz="1100" dirty="0"/>
              <a:t>임시파일 </a:t>
            </a:r>
            <a:r>
              <a:rPr lang="en-US" altLang="ko-KR" sz="1100" dirty="0" err="1"/>
              <a:t>tt</a:t>
            </a:r>
            <a:r>
              <a:rPr lang="en-US" altLang="ko" sz="1100" dirty="0"/>
              <a:t> </a:t>
            </a:r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ko" altLang="en-US" sz="1100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409604" y="2767840"/>
            <a:ext cx="3115339" cy="166417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" sz="1000" dirty="0"/>
              <a:t>while :</a:t>
            </a:r>
            <a:endParaRPr lang="ko" altLang="en-US" sz="1000" dirty="0"/>
          </a:p>
          <a:p>
            <a:r>
              <a:rPr lang="en-US" altLang="ko" sz="1000" dirty="0"/>
              <a:t>do</a:t>
            </a:r>
            <a:endParaRPr lang="ko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/>
              <a:t>cat t1</a:t>
            </a:r>
            <a:r>
              <a:rPr lang="ko-KR" altLang="en-US" sz="1000" dirty="0"/>
              <a:t> </a:t>
            </a:r>
            <a:r>
              <a:rPr lang="en-US" altLang="ko" sz="1000" dirty="0"/>
              <a:t>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/>
              <a:t>CPU</a:t>
            </a:r>
            <a:r>
              <a:rPr lang="ko-KR" altLang="en-US" sz="1000" dirty="0"/>
              <a:t>관련 추출 내용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-KR" altLang="en-US" sz="1000" dirty="0"/>
              <a:t>    메모리 관련 추출 내용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-KR" altLang="en-US" sz="1000" dirty="0"/>
              <a:t>    디스크 관련 추출 내용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/>
              <a:t>cat </a:t>
            </a:r>
            <a:r>
              <a:rPr lang="en-US" altLang="ko-KR" sz="1000" dirty="0"/>
              <a:t>t2</a:t>
            </a:r>
            <a:r>
              <a:rPr lang="ko-KR" altLang="en-US" sz="1000" dirty="0"/>
              <a:t>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 err="1"/>
              <a:t>cp</a:t>
            </a:r>
            <a:r>
              <a:rPr lang="en-US" altLang="ko" sz="1000" dirty="0"/>
              <a:t> </a:t>
            </a:r>
            <a:r>
              <a:rPr lang="en-US" altLang="ko-KR" sz="1000" dirty="0" err="1"/>
              <a:t>tt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인터넷디렉토리에</a:t>
            </a:r>
            <a:r>
              <a:rPr lang="ko-KR" altLang="en-US" sz="1000" dirty="0"/>
              <a:t> 파일</a:t>
            </a:r>
          </a:p>
          <a:p>
            <a:r>
              <a:rPr lang="en-US" altLang="ko" sz="1000" dirty="0"/>
              <a:t>done</a:t>
            </a:r>
            <a:endParaRPr lang="ko" altLang="en-US" sz="1000" dirty="0"/>
          </a:p>
          <a:p>
            <a:pPr fontAlgn="base" latinLnBrk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</a:pPr>
            <a:endParaRPr lang="ko-KR" altLang="en-US" sz="1000" dirty="0"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01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304467"/>
            <a:ext cx="8543925" cy="2124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33350"/>
            <a:ext cx="119507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Override.sh </a:t>
            </a:r>
            <a:r>
              <a:rPr lang="ko-KR" altLang="en-US" dirty="0" smtClean="0"/>
              <a:t>파일 내용</a:t>
            </a:r>
            <a:endParaRPr lang="en-US" altLang="ko-KR" dirty="0" smtClean="0"/>
          </a:p>
          <a:p>
            <a:r>
              <a:rPr lang="en-US" altLang="ko-KR" dirty="0" smtClean="0"/>
              <a:t>Serverstatus.html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덮어쓰기하는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스크립트이다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smtClean="0"/>
              <a:t>serverstatus.html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내용에서 실시간으로 </a:t>
            </a:r>
            <a:r>
              <a:rPr lang="ko-KR" altLang="en-US" dirty="0" err="1" smtClean="0"/>
              <a:t>변경되야하는</a:t>
            </a:r>
            <a:r>
              <a:rPr lang="ko-KR" altLang="en-US" dirty="0" smtClean="0"/>
              <a:t> 변수 부분을 제외한 상단 부분을 </a:t>
            </a:r>
            <a:r>
              <a:rPr lang="en-US" altLang="ko-KR" dirty="0" smtClean="0"/>
              <a:t>t1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하단 부분을 </a:t>
            </a:r>
            <a:r>
              <a:rPr lang="en-US" altLang="ko-KR" dirty="0" smtClean="0"/>
              <a:t>t2</a:t>
            </a:r>
            <a:r>
              <a:rPr lang="ko-KR" altLang="en-US" dirty="0" smtClean="0"/>
              <a:t>로 생성해두었다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While</a:t>
            </a:r>
            <a:r>
              <a:rPr lang="ko-KR" altLang="en-US" dirty="0" smtClean="0"/>
              <a:t>문을 통해 반복하며 반복되는 내용은 다음과 같다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T1</a:t>
            </a:r>
            <a:r>
              <a:rPr lang="ko-KR" altLang="en-US" dirty="0" smtClean="0"/>
              <a:t>파일의 내용으로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Sar</a:t>
            </a:r>
            <a:r>
              <a:rPr lang="ko-KR" altLang="en-US" dirty="0" smtClean="0"/>
              <a:t>명령을 통해서 확인해 온 현재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비율을 통해 사용중인 비율도 계산하여 </a:t>
            </a:r>
            <a:r>
              <a:rPr lang="en-US" altLang="ko-KR" dirty="0" smtClean="0"/>
              <a:t>CPU_FREE, </a:t>
            </a:r>
          </a:p>
          <a:p>
            <a:r>
              <a:rPr lang="en-US" altLang="ko-KR" dirty="0" smtClean="0"/>
              <a:t>CPU_USED</a:t>
            </a:r>
            <a:r>
              <a:rPr lang="ko-KR" altLang="en-US" dirty="0" smtClean="0"/>
              <a:t>라는 변수를 할당하는 문장을 자바스크립트 문법에 맞게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Free </a:t>
            </a:r>
            <a:r>
              <a:rPr lang="ko-KR" altLang="en-US" dirty="0" smtClean="0"/>
              <a:t>명령을 통해 현재 사용중인 메모리 양과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메모리 양을 확인하여 </a:t>
            </a:r>
            <a:r>
              <a:rPr lang="en-US" altLang="ko-KR" dirty="0" smtClean="0"/>
              <a:t>MEM_FREE, MEM_USED</a:t>
            </a:r>
            <a:r>
              <a:rPr lang="ko-KR" altLang="en-US" dirty="0" smtClean="0"/>
              <a:t>라는</a:t>
            </a:r>
            <a:endParaRPr lang="en-US" altLang="ko-KR" dirty="0" smtClean="0"/>
          </a:p>
          <a:p>
            <a:r>
              <a:rPr lang="ko-KR" altLang="en-US" dirty="0" smtClean="0"/>
              <a:t>변수에 할당하는 문장을 자바스크립트 문법에 맞게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명령을 통해서 디스크의 총 사용량과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양을 계산하여 </a:t>
            </a:r>
            <a:r>
              <a:rPr lang="en-US" altLang="ko-KR" dirty="0" smtClean="0"/>
              <a:t>DISK_FREE, DISK_USED</a:t>
            </a:r>
            <a:r>
              <a:rPr lang="ko-KR" altLang="en-US" dirty="0" smtClean="0"/>
              <a:t>라는 변수에 할당하는</a:t>
            </a:r>
            <a:endParaRPr lang="en-US" altLang="ko-KR" dirty="0" smtClean="0"/>
          </a:p>
          <a:p>
            <a:r>
              <a:rPr lang="ko-KR" altLang="en-US" dirty="0" smtClean="0"/>
              <a:t>문장을 자바스크립트 문법에 맞게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t2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추가하여 기존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와 동일한 형태로 만들어준다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현재 상황이 반영된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파일을 기존의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파일에 덮어 씌운다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847944" y="4304467"/>
            <a:ext cx="1636739" cy="18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6547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정리하기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195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0"/>
            <a:ext cx="5048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89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7" y="0"/>
            <a:ext cx="5038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8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수업 중 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68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68" y="0"/>
            <a:ext cx="507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9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4) </a:t>
            </a:r>
            <a:r>
              <a:rPr lang="en-US" altLang="ko-KR" dirty="0" err="1"/>
              <a:t>sar</a:t>
            </a:r>
            <a:r>
              <a:rPr lang="ko-KR" altLang="en-US" dirty="0"/>
              <a:t>명령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sysstat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1 100 </a:t>
            </a:r>
            <a:r>
              <a:rPr lang="ko-KR" altLang="en-US" dirty="0" err="1"/>
              <a:t>실행후</a:t>
            </a:r>
            <a:r>
              <a:rPr lang="ko-KR" altLang="en-US" dirty="0"/>
              <a:t> 보여지는 항목 조사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sar</a:t>
            </a:r>
            <a:r>
              <a:rPr lang="en-US" altLang="ko-KR" dirty="0"/>
              <a:t> -d 1 100</a:t>
            </a:r>
            <a:r>
              <a:rPr lang="ko-KR" altLang="en-US" dirty="0"/>
              <a:t>실행으로 디스크 </a:t>
            </a:r>
            <a:r>
              <a:rPr lang="en-US" altLang="ko-KR" dirty="0" err="1"/>
              <a:t>io</a:t>
            </a:r>
            <a:r>
              <a:rPr lang="ko-KR" altLang="en-US" dirty="0"/>
              <a:t>정보 조사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5) top</a:t>
            </a:r>
            <a:r>
              <a:rPr lang="ko-KR" altLang="en-US" dirty="0"/>
              <a:t>명령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top</a:t>
            </a:r>
            <a:r>
              <a:rPr lang="ko-KR" altLang="en-US" dirty="0"/>
              <a:t>명령 </a:t>
            </a:r>
            <a:r>
              <a:rPr lang="ko-KR" altLang="en-US" dirty="0" err="1"/>
              <a:t>실행후</a:t>
            </a:r>
            <a:r>
              <a:rPr lang="ko-KR" altLang="en-US" dirty="0"/>
              <a:t> 보여지는 항목 조사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fsck</a:t>
            </a:r>
            <a:r>
              <a:rPr lang="ko-KR" altLang="en-US" dirty="0"/>
              <a:t>실행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du -k </a:t>
            </a:r>
            <a:r>
              <a:rPr lang="ko-KR" altLang="en-US" dirty="0"/>
              <a:t>실행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du -a </a:t>
            </a:r>
            <a:r>
              <a:rPr lang="ko-KR" altLang="en-US" dirty="0"/>
              <a:t>실행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328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66787"/>
            <a:ext cx="3886200" cy="657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05120" y="1295399"/>
            <a:ext cx="1419256" cy="17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48250" y="866685"/>
            <a:ext cx="6758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현황을 가져와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엎어씌우는</a:t>
            </a:r>
            <a:endParaRPr lang="en-US" altLang="ko-KR" dirty="0" smtClean="0"/>
          </a:p>
          <a:p>
            <a:r>
              <a:rPr lang="ko-KR" altLang="en-US" dirty="0" err="1" smtClean="0"/>
              <a:t>쉡</a:t>
            </a:r>
            <a:r>
              <a:rPr lang="ko-KR" altLang="en-US" dirty="0" smtClean="0"/>
              <a:t> 스크립트 파일 </a:t>
            </a:r>
            <a:r>
              <a:rPr lang="en-US" altLang="ko-KR" dirty="0" smtClean="0"/>
              <a:t>override.sh</a:t>
            </a:r>
            <a:r>
              <a:rPr lang="ko-KR" altLang="en-US" dirty="0" smtClean="0"/>
              <a:t>를 실행시켜준다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쉘</a:t>
            </a:r>
            <a:r>
              <a:rPr lang="ko-KR" altLang="en-US" dirty="0" smtClean="0"/>
              <a:t> 스크립트 내용에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존재하므로 강제 종료하기 전까지</a:t>
            </a:r>
            <a:endParaRPr lang="en-US" altLang="ko-KR" dirty="0" smtClean="0"/>
          </a:p>
          <a:p>
            <a:r>
              <a:rPr lang="ko-KR" altLang="en-US" dirty="0" smtClean="0"/>
              <a:t>계속 반복한다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2395626"/>
            <a:ext cx="6630186" cy="40195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00095" y="2395626"/>
            <a:ext cx="1000155" cy="85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924693" y="2705100"/>
            <a:ext cx="675882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010168" y="4405400"/>
            <a:ext cx="3952482" cy="166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697254" y="6258102"/>
            <a:ext cx="571107" cy="157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534275" y="2481351"/>
            <a:ext cx="4568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웹브라우저에서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r>
              <a:rPr lang="ko-KR" altLang="en-US" dirty="0" smtClean="0"/>
              <a:t>호출하면 다음과 같이 실시간으로 서버의</a:t>
            </a:r>
            <a:endParaRPr lang="en-US" altLang="ko-KR" dirty="0" smtClean="0"/>
          </a:p>
          <a:p>
            <a:r>
              <a:rPr lang="ko-KR" altLang="en-US" dirty="0" smtClean="0"/>
              <a:t>현황을 보여주는 페이지를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128442" y="195173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5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4) </a:t>
            </a:r>
            <a:r>
              <a:rPr lang="en-US" altLang="ko-KR" dirty="0" err="1" smtClean="0"/>
              <a:t>sar</a:t>
            </a:r>
            <a:r>
              <a:rPr lang="ko-KR" altLang="en-US" dirty="0" smtClean="0"/>
              <a:t>명령 실습</a:t>
            </a:r>
          </a:p>
          <a:p>
            <a:r>
              <a:rPr lang="ko-KR" altLang="en-US" dirty="0" smtClean="0"/>
              <a:t>① </a:t>
            </a:r>
            <a:r>
              <a:rPr lang="en-US" altLang="ko-KR" dirty="0" err="1" smtClean="0"/>
              <a:t>sysstat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10" y="0"/>
            <a:ext cx="471220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726" y="1010653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 install </a:t>
            </a:r>
            <a:r>
              <a:rPr lang="en-US" altLang="ko-KR" dirty="0" err="1" smtClean="0"/>
              <a:t>sysstat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</a:t>
            </a:r>
            <a:endParaRPr lang="en-US" altLang="ko-KR" dirty="0" smtClean="0"/>
          </a:p>
          <a:p>
            <a:r>
              <a:rPr lang="ko-KR" altLang="en-US" dirty="0" err="1" smtClean="0"/>
              <a:t>리눅스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 측정도구 패키지 </a:t>
            </a:r>
            <a:r>
              <a:rPr lang="en-US" altLang="ko-KR" dirty="0" err="1" smtClean="0"/>
              <a:t>systat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48910" y="1467099"/>
            <a:ext cx="2565062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7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4) </a:t>
            </a:r>
            <a:r>
              <a:rPr lang="en-US" altLang="ko-KR" dirty="0" err="1" smtClean="0"/>
              <a:t>sar</a:t>
            </a:r>
            <a:r>
              <a:rPr lang="ko-KR" altLang="en-US" dirty="0" smtClean="0"/>
              <a:t>명령 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 err="1" smtClean="0"/>
              <a:t>sar</a:t>
            </a:r>
            <a:r>
              <a:rPr lang="en-US" altLang="ko-KR" dirty="0" smtClean="0"/>
              <a:t> 1 100 </a:t>
            </a:r>
            <a:r>
              <a:rPr lang="ko-KR" altLang="en-US" dirty="0" err="1" smtClean="0"/>
              <a:t>실행후</a:t>
            </a:r>
            <a:r>
              <a:rPr lang="ko-KR" altLang="en-US" dirty="0" smtClean="0"/>
              <a:t> 보여지는 항목 조사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383" y="0"/>
            <a:ext cx="337061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3" y="2072052"/>
            <a:ext cx="8232609" cy="830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3876" y="1036026"/>
            <a:ext cx="788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1 100 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</a:t>
            </a:r>
            <a:r>
              <a:rPr lang="ko-KR" altLang="en-US" dirty="0"/>
              <a:t>모</a:t>
            </a:r>
            <a:r>
              <a:rPr lang="ko-KR" altLang="en-US" dirty="0" smtClean="0"/>
              <a:t>니터링 결과를 출력하도록</a:t>
            </a:r>
            <a:endParaRPr lang="en-US" altLang="ko-KR" dirty="0" smtClean="0"/>
          </a:p>
          <a:p>
            <a:r>
              <a:rPr lang="ko-KR" altLang="en-US" dirty="0" smtClean="0"/>
              <a:t>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3876" y="3059668"/>
            <a:ext cx="861934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%user : </a:t>
            </a:r>
            <a:r>
              <a:rPr lang="ko-KR" altLang="en-US" dirty="0" smtClean="0"/>
              <a:t>사용자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%nice : nice</a:t>
            </a:r>
            <a:r>
              <a:rPr lang="ko-KR" altLang="en-US" dirty="0" smtClean="0"/>
              <a:t>가중치를 준 사용자 레벨이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%system : </a:t>
            </a:r>
            <a:r>
              <a:rPr lang="ko-KR" altLang="en-US" dirty="0" smtClean="0"/>
              <a:t>시스템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</a:t>
            </a:r>
            <a:r>
              <a:rPr lang="en-US" altLang="ko-KR" dirty="0" err="1" smtClean="0"/>
              <a:t>iowait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디스크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처리 </a:t>
            </a:r>
            <a:r>
              <a:rPr lang="ko-KR" altLang="en-US" dirty="0" err="1" smtClean="0"/>
              <a:t>속도차로</a:t>
            </a:r>
            <a:r>
              <a:rPr lang="ko-KR" altLang="en-US" dirty="0" smtClean="0"/>
              <a:t> 인해 발생하는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쉬게 되는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%steal : </a:t>
            </a:r>
            <a:r>
              <a:rPr lang="ko-KR" altLang="en-US" dirty="0" err="1" smtClean="0"/>
              <a:t>프로레스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등을 바꾸거나 </a:t>
            </a:r>
            <a:r>
              <a:rPr lang="en-US" altLang="ko-KR" dirty="0" smtClean="0"/>
              <a:t>job</a:t>
            </a:r>
            <a:r>
              <a:rPr lang="ko-KR" altLang="en-US" dirty="0"/>
              <a:t> </a:t>
            </a:r>
            <a:r>
              <a:rPr lang="ko-KR" altLang="en-US" dirty="0" smtClean="0"/>
              <a:t>우선 순위에 의해 다른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이 들어오거나</a:t>
            </a:r>
            <a:endParaRPr lang="en-US" altLang="ko-KR" dirty="0" smtClean="0"/>
          </a:p>
          <a:p>
            <a:r>
              <a:rPr lang="ko-KR" altLang="en-US" dirty="0" smtClean="0"/>
              <a:t>하는 순간 때문에 발생한 대기시간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%idle : CPU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상태의 비율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널널한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>(%user + %nice + %system)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48589" y="2072052"/>
            <a:ext cx="6770183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2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4) </a:t>
            </a:r>
            <a:r>
              <a:rPr lang="en-US" altLang="ko-KR" dirty="0" err="1" smtClean="0"/>
              <a:t>sar</a:t>
            </a:r>
            <a:r>
              <a:rPr lang="ko-KR" altLang="en-US" dirty="0" smtClean="0"/>
              <a:t>명령 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 err="1" smtClean="0"/>
              <a:t>sar</a:t>
            </a:r>
            <a:r>
              <a:rPr lang="en-US" altLang="ko-KR" dirty="0" smtClean="0"/>
              <a:t> -d 1 100</a:t>
            </a:r>
            <a:r>
              <a:rPr lang="ko-KR" altLang="en-US" dirty="0" smtClean="0"/>
              <a:t>실행으로 디스크 </a:t>
            </a:r>
            <a:r>
              <a:rPr lang="en-US" altLang="ko-KR" dirty="0" err="1" smtClean="0"/>
              <a:t>io</a:t>
            </a:r>
            <a:r>
              <a:rPr lang="ko-KR" altLang="en-US" dirty="0" smtClean="0"/>
              <a:t>정보 조사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33876" y="1036026"/>
            <a:ext cx="947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-d 1 100 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disk IO</a:t>
            </a:r>
            <a:r>
              <a:rPr lang="ko-KR" altLang="en-US" dirty="0" smtClean="0"/>
              <a:t>정보 </a:t>
            </a:r>
            <a:r>
              <a:rPr lang="ko-KR" altLang="en-US" dirty="0"/>
              <a:t>모</a:t>
            </a:r>
            <a:r>
              <a:rPr lang="ko-KR" altLang="en-US" dirty="0" smtClean="0"/>
              <a:t>니터링 결과를 출력하도록</a:t>
            </a:r>
            <a:endParaRPr lang="en-US" altLang="ko-KR" dirty="0" smtClean="0"/>
          </a:p>
          <a:p>
            <a:r>
              <a:rPr lang="ko-KR" altLang="en-US" dirty="0" smtClean="0"/>
              <a:t>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-3509" b="35741"/>
          <a:stretch/>
        </p:blipFill>
        <p:spPr>
          <a:xfrm>
            <a:off x="11563750" y="0"/>
            <a:ext cx="183750" cy="67340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682357"/>
            <a:ext cx="7962900" cy="3429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7725" y="5111357"/>
            <a:ext cx="78079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DEV : disk device </a:t>
            </a:r>
            <a:r>
              <a:rPr lang="ko-KR" altLang="en-US" sz="1200" dirty="0" smtClean="0"/>
              <a:t>종류</a:t>
            </a:r>
            <a:endParaRPr lang="en-US" altLang="ko-KR" sz="1200" dirty="0" smtClean="0"/>
          </a:p>
          <a:p>
            <a:r>
              <a:rPr lang="en-US" altLang="ko-KR" sz="1200" dirty="0" err="1" smtClean="0"/>
              <a:t>tps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I/O</a:t>
            </a:r>
            <a:r>
              <a:rPr lang="ko-KR" altLang="en-US" sz="1200" dirty="0" smtClean="0"/>
              <a:t>전체 </a:t>
            </a:r>
            <a:r>
              <a:rPr lang="en-US" altLang="ko-KR" sz="1200" dirty="0" smtClean="0"/>
              <a:t>IOPS(</a:t>
            </a:r>
            <a:r>
              <a:rPr lang="en-US" altLang="ko-KR" sz="1200" dirty="0" err="1"/>
              <a:t>Input/Output</a:t>
            </a:r>
            <a:r>
              <a:rPr lang="en-US" altLang="ko-KR" sz="1200" dirty="0"/>
              <a:t> Operations Per </a:t>
            </a:r>
            <a:r>
              <a:rPr lang="en-US" altLang="ko-KR" sz="1200" dirty="0" smtClean="0"/>
              <a:t>Second)</a:t>
            </a:r>
          </a:p>
          <a:p>
            <a:r>
              <a:rPr lang="en-US" altLang="ko-KR" sz="1200" dirty="0" err="1" smtClean="0"/>
              <a:t>rkB</a:t>
            </a:r>
            <a:r>
              <a:rPr lang="en-US" altLang="ko-KR" sz="1200" dirty="0" smtClean="0"/>
              <a:t>/s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write</a:t>
            </a:r>
            <a:r>
              <a:rPr lang="ko-KR" altLang="en-US" sz="1200" dirty="0" smtClean="0"/>
              <a:t>된 </a:t>
            </a:r>
            <a:r>
              <a:rPr lang="en-US" altLang="ko-KR" sz="1200" dirty="0" err="1" smtClean="0"/>
              <a:t>kbyte</a:t>
            </a:r>
            <a:r>
              <a:rPr lang="ko-KR" altLang="en-US" sz="1200" dirty="0" smtClean="0"/>
              <a:t>크기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wrB</a:t>
            </a:r>
            <a:r>
              <a:rPr lang="en-US" altLang="ko-KR" sz="1200" dirty="0" smtClean="0"/>
              <a:t>/s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write</a:t>
            </a:r>
            <a:r>
              <a:rPr lang="ko-KR" altLang="en-US" sz="1200" dirty="0" smtClean="0"/>
              <a:t>된 </a:t>
            </a:r>
            <a:r>
              <a:rPr lang="en-US" altLang="ko-KR" sz="1200" dirty="0" err="1" smtClean="0"/>
              <a:t>kbyte</a:t>
            </a:r>
            <a:r>
              <a:rPr lang="ko-KR" altLang="en-US" sz="1200" dirty="0" smtClean="0"/>
              <a:t>크기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drB</a:t>
            </a:r>
            <a:r>
              <a:rPr lang="en-US" altLang="ko-KR" sz="1200" dirty="0" smtClean="0"/>
              <a:t>/s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discard</a:t>
            </a:r>
            <a:r>
              <a:rPr lang="ko-KR" altLang="en-US" sz="1200" dirty="0" smtClean="0"/>
              <a:t>된 크기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areq-sz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해당 </a:t>
            </a:r>
            <a:r>
              <a:rPr lang="en-US" altLang="ko-KR" sz="1200" dirty="0" smtClean="0"/>
              <a:t>device</a:t>
            </a:r>
            <a:r>
              <a:rPr lang="ko-KR" altLang="en-US" sz="1200" dirty="0" smtClean="0"/>
              <a:t>에 발생된 </a:t>
            </a:r>
            <a:r>
              <a:rPr lang="en-US" altLang="ko-KR" sz="1200" dirty="0" smtClean="0"/>
              <a:t>request</a:t>
            </a:r>
            <a:r>
              <a:rPr lang="ko-KR" altLang="en-US" sz="1200" dirty="0" smtClean="0"/>
              <a:t>의 평균 </a:t>
            </a:r>
            <a:r>
              <a:rPr lang="en-US" altLang="ko-KR" sz="1200" dirty="0" smtClean="0"/>
              <a:t>size(</a:t>
            </a:r>
            <a:r>
              <a:rPr lang="ko-KR" altLang="en-US" sz="1200" dirty="0" smtClean="0"/>
              <a:t>기본단위 </a:t>
            </a:r>
            <a:r>
              <a:rPr lang="en-US" altLang="ko-KR" sz="1200" dirty="0" smtClean="0"/>
              <a:t>1kb)</a:t>
            </a:r>
          </a:p>
          <a:p>
            <a:r>
              <a:rPr lang="en-US" altLang="ko-KR" sz="1200" dirty="0" err="1" smtClean="0"/>
              <a:t>aqu-sz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해당 </a:t>
            </a:r>
            <a:r>
              <a:rPr lang="en-US" altLang="ko-KR" sz="1200" dirty="0" err="1" smtClean="0"/>
              <a:t>devic</a:t>
            </a:r>
            <a:r>
              <a:rPr lang="ko-KR" altLang="en-US" sz="1200" dirty="0" smtClean="0"/>
              <a:t>에 발생된 </a:t>
            </a:r>
            <a:r>
              <a:rPr lang="en-US" altLang="ko-KR" sz="1200" dirty="0" err="1" smtClean="0"/>
              <a:t>reques</a:t>
            </a:r>
            <a:r>
              <a:rPr lang="ko-KR" altLang="en-US" sz="1200" dirty="0" smtClean="0"/>
              <a:t>들의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의 평균 </a:t>
            </a:r>
            <a:r>
              <a:rPr lang="en-US" altLang="ko-KR" sz="1200" dirty="0" smtClean="0"/>
              <a:t>length – 1</a:t>
            </a:r>
            <a:r>
              <a:rPr lang="ko-KR" altLang="en-US" sz="1200" dirty="0" smtClean="0"/>
              <a:t>이 넘어가면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가 쌓여 부하지표를 산출</a:t>
            </a:r>
            <a:endParaRPr lang="en-US" altLang="ko-KR" sz="1200" dirty="0" smtClean="0"/>
          </a:p>
          <a:p>
            <a:r>
              <a:rPr lang="en-US" altLang="ko-KR" sz="1200" dirty="0"/>
              <a:t>a</a:t>
            </a:r>
            <a:r>
              <a:rPr lang="en-US" altLang="ko-KR" sz="1200" dirty="0" smtClean="0"/>
              <a:t>wait : </a:t>
            </a:r>
            <a:r>
              <a:rPr lang="ko-KR" altLang="en-US" sz="1200" dirty="0" smtClean="0"/>
              <a:t>발생된 </a:t>
            </a:r>
            <a:r>
              <a:rPr lang="en-US" altLang="ko-KR" sz="1200" dirty="0" err="1" smtClean="0"/>
              <a:t>io</a:t>
            </a:r>
            <a:r>
              <a:rPr lang="ko-KR" altLang="en-US" sz="1200" dirty="0" smtClean="0"/>
              <a:t>의 평균 처리시간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ms</a:t>
            </a:r>
            <a:r>
              <a:rPr lang="en-US" altLang="ko-KR" sz="1200" dirty="0" smtClean="0"/>
              <a:t>) – 1ms</a:t>
            </a:r>
            <a:r>
              <a:rPr lang="ko-KR" altLang="en-US" sz="1200" dirty="0" smtClean="0"/>
              <a:t>이하가 정상</a:t>
            </a:r>
            <a:endParaRPr lang="en-US" altLang="ko-KR" sz="1200" dirty="0" smtClean="0"/>
          </a:p>
          <a:p>
            <a:r>
              <a:rPr lang="en-US" altLang="ko-KR" sz="1200" dirty="0" smtClean="0"/>
              <a:t>%</a:t>
            </a:r>
            <a:r>
              <a:rPr lang="en-US" altLang="ko-KR" sz="1200" dirty="0" err="1" smtClean="0"/>
              <a:t>util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디스크의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한계치 지표</a:t>
            </a:r>
            <a:r>
              <a:rPr lang="en-US" altLang="ko-KR" sz="1200" dirty="0" smtClean="0"/>
              <a:t>(100% == </a:t>
            </a:r>
            <a:r>
              <a:rPr lang="ko-KR" altLang="en-US" sz="1200" dirty="0" smtClean="0"/>
              <a:t>한계치 이상 부하 </a:t>
            </a:r>
            <a:r>
              <a:rPr lang="ko-KR" altLang="en-US" sz="1200" dirty="0" err="1" smtClean="0"/>
              <a:t>진행중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425292" y="1682357"/>
            <a:ext cx="6770183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8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jobs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pstree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 err="1"/>
              <a:t>ulimit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/proc</a:t>
            </a:r>
            <a:r>
              <a:rPr lang="ko-KR" altLang="en-US" dirty="0" err="1"/>
              <a:t>디렉토리</a:t>
            </a:r>
            <a:r>
              <a:rPr lang="ko-KR" altLang="en-US" dirty="0"/>
              <a:t> 확인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vmstat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vi /proc/</a:t>
            </a:r>
            <a:r>
              <a:rPr lang="en-US" altLang="ko-KR" dirty="0" err="1"/>
              <a:t>cpuinfo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9) </a:t>
            </a:r>
            <a:r>
              <a:rPr lang="ko-KR" altLang="en-US" dirty="0"/>
              <a:t>메모리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free </a:t>
            </a:r>
            <a:r>
              <a:rPr lang="ko-KR" altLang="en-US" dirty="0"/>
              <a:t>실습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03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780" y="1264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5) top</a:t>
            </a:r>
            <a:r>
              <a:rPr lang="ko-KR" altLang="en-US" dirty="0"/>
              <a:t>명령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top</a:t>
            </a:r>
            <a:r>
              <a:rPr lang="ko-KR" altLang="en-US" dirty="0"/>
              <a:t>명령 </a:t>
            </a:r>
            <a:r>
              <a:rPr lang="ko-KR" altLang="en-US" dirty="0" err="1"/>
              <a:t>실행후</a:t>
            </a:r>
            <a:r>
              <a:rPr lang="ko-KR" altLang="en-US" dirty="0"/>
              <a:t> 보여지는 항목 조사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0754"/>
          <a:stretch/>
        </p:blipFill>
        <p:spPr>
          <a:xfrm>
            <a:off x="235267" y="772746"/>
            <a:ext cx="7102793" cy="2857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5267" y="1270000"/>
            <a:ext cx="579723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235266" y="3930354"/>
            <a:ext cx="3187700" cy="1581446"/>
          </a:xfrm>
          <a:prstGeom prst="wedgeRectCallout">
            <a:avLst>
              <a:gd name="adj1" fmla="val -10075"/>
              <a:gd name="adj2" fmla="val -195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메모리 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swap </a:t>
            </a:r>
            <a:r>
              <a:rPr lang="ko-KR" altLang="en-US" sz="1200" dirty="0" smtClean="0">
                <a:solidFill>
                  <a:schemeClr val="tx1"/>
                </a:solidFill>
              </a:rPr>
              <a:t>상황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Total : </a:t>
            </a:r>
            <a:r>
              <a:rPr lang="ko-KR" altLang="en-US" sz="1200" dirty="0">
                <a:solidFill>
                  <a:schemeClr val="tx1"/>
                </a:solidFill>
              </a:rPr>
              <a:t>총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Free : </a:t>
            </a:r>
            <a:r>
              <a:rPr lang="ko-KR" altLang="en-US" sz="1200" dirty="0" err="1">
                <a:solidFill>
                  <a:schemeClr val="tx1"/>
                </a:solidFill>
              </a:rPr>
              <a:t>사용가능한</a:t>
            </a:r>
            <a:r>
              <a:rPr lang="ko-KR" altLang="en-US" sz="1200" dirty="0">
                <a:solidFill>
                  <a:schemeClr val="tx1"/>
                </a:solidFill>
              </a:rPr>
              <a:t>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Used : </a:t>
            </a:r>
            <a:r>
              <a:rPr lang="ko-KR" altLang="en-US" sz="1200" dirty="0">
                <a:solidFill>
                  <a:schemeClr val="tx1"/>
                </a:solidFill>
              </a:rPr>
              <a:t>사용중인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Buff/cache : </a:t>
            </a:r>
            <a:r>
              <a:rPr lang="ko-KR" altLang="en-US" sz="1200" dirty="0" err="1">
                <a:solidFill>
                  <a:schemeClr val="tx1"/>
                </a:solidFill>
              </a:rPr>
              <a:t>커널</a:t>
            </a:r>
            <a:r>
              <a:rPr lang="ko-KR" altLang="en-US" sz="1200" dirty="0">
                <a:solidFill>
                  <a:schemeClr val="tx1"/>
                </a:solidFill>
              </a:rPr>
              <a:t> 버퍼에서 사용되는 메모리라는 의미</a:t>
            </a:r>
          </a:p>
          <a:p>
            <a:pPr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5266" y="11049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8001000" y="2200423"/>
            <a:ext cx="3187700" cy="2520654"/>
          </a:xfrm>
          <a:prstGeom prst="wedgeRectCallout">
            <a:avLst>
              <a:gd name="adj1" fmla="val -111271"/>
              <a:gd name="adj2" fmla="val -773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 : </a:t>
            </a:r>
            <a:r>
              <a:rPr lang="ko-KR" altLang="en-US" sz="1200" dirty="0">
                <a:solidFill>
                  <a:schemeClr val="tx1"/>
                </a:solidFill>
              </a:rPr>
              <a:t>유저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sy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시스템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ni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우선순위 설정에 사용하는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Id : </a:t>
            </a:r>
            <a:r>
              <a:rPr lang="ko-KR" altLang="en-US" sz="1200" dirty="0">
                <a:solidFill>
                  <a:schemeClr val="tx1"/>
                </a:solidFill>
              </a:rPr>
              <a:t>사용하고 있지 않는 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wa</a:t>
            </a:r>
            <a:r>
              <a:rPr lang="en-US" altLang="ko-KR" sz="1200" dirty="0">
                <a:solidFill>
                  <a:schemeClr val="tx1"/>
                </a:solidFill>
              </a:rPr>
              <a:t> : IO</a:t>
            </a:r>
            <a:r>
              <a:rPr lang="ko-KR" altLang="en-US" sz="1200" dirty="0">
                <a:solidFill>
                  <a:schemeClr val="tx1"/>
                </a:solidFill>
              </a:rPr>
              <a:t>가 완료될 때까지 기다리고 있는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hi : </a:t>
            </a:r>
            <a:r>
              <a:rPr lang="ko-KR" altLang="en-US" sz="1200" dirty="0">
                <a:solidFill>
                  <a:schemeClr val="tx1"/>
                </a:solidFill>
              </a:rPr>
              <a:t>하드웨어 인터럽트에 사용되는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소프트웨어 인터럽트에 </a:t>
            </a:r>
            <a:r>
              <a:rPr lang="ko-KR" altLang="en-US" sz="1200" dirty="0" err="1">
                <a:solidFill>
                  <a:schemeClr val="tx1"/>
                </a:solidFill>
              </a:rPr>
              <a:t>사옹되는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st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cput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VM</a:t>
            </a:r>
            <a:r>
              <a:rPr lang="ko-KR" altLang="en-US" sz="1200" dirty="0">
                <a:solidFill>
                  <a:schemeClr val="tx1"/>
                </a:solidFill>
              </a:rPr>
              <a:t>에서 사용하여 대기하는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266" y="9525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8001000" y="725953"/>
            <a:ext cx="3187700" cy="1334770"/>
          </a:xfrm>
          <a:prstGeom prst="wedgeRectCallout">
            <a:avLst>
              <a:gd name="adj1" fmla="val -101312"/>
              <a:gd name="adj2" fmla="val -136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Running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Sleeping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대기중인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Stopped : </a:t>
            </a:r>
            <a:r>
              <a:rPr lang="ko-KR" altLang="en-US" sz="1200" dirty="0" smtClean="0">
                <a:solidFill>
                  <a:schemeClr val="tx1"/>
                </a:solidFill>
              </a:rPr>
              <a:t>종료된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 smtClean="0">
                <a:solidFill>
                  <a:schemeClr val="tx1"/>
                </a:solidFill>
              </a:rPr>
              <a:t>Zomebie</a:t>
            </a:r>
            <a:r>
              <a:rPr lang="en-US" altLang="ko-KR" sz="1200" dirty="0" smtClean="0">
                <a:solidFill>
                  <a:schemeClr val="tx1"/>
                </a:solidFill>
              </a:rPr>
              <a:t> : </a:t>
            </a:r>
            <a:r>
              <a:rPr lang="ko-KR" altLang="en-US" sz="1200" dirty="0" smtClean="0">
                <a:solidFill>
                  <a:schemeClr val="tx1"/>
                </a:solidFill>
              </a:rPr>
              <a:t>부모 프로세스가 먼저 종료되어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좀비가된</a:t>
            </a:r>
            <a:r>
              <a:rPr lang="ko-KR" altLang="en-US" sz="1200" dirty="0" smtClean="0">
                <a:solidFill>
                  <a:schemeClr val="tx1"/>
                </a:solidFill>
              </a:rPr>
              <a:t> 자식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001000" y="-38099"/>
            <a:ext cx="3187700" cy="709929"/>
          </a:xfrm>
          <a:prstGeom prst="wedgeRectCallout">
            <a:avLst>
              <a:gd name="adj1" fmla="val -100514"/>
              <a:gd name="adj2" fmla="val 73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시스템 시간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os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살아있는 시간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세션수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로드 에버리지</a:t>
            </a:r>
            <a:r>
              <a:rPr lang="en-US" altLang="ko-KR" sz="1200" dirty="0" smtClean="0">
                <a:solidFill>
                  <a:schemeClr val="tx1"/>
                </a:solidFill>
              </a:rPr>
              <a:t>(CPU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이동편균</a:t>
            </a:r>
            <a:r>
              <a:rPr lang="en-US" altLang="ko-KR" sz="1200" dirty="0" smtClean="0">
                <a:solidFill>
                  <a:schemeClr val="tx1"/>
                </a:solidFill>
              </a:rPr>
              <a:t>, 1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, 5</a:t>
            </a:r>
            <a:r>
              <a:rPr lang="ko-KR" altLang="en-US" sz="1200" dirty="0" smtClean="0">
                <a:solidFill>
                  <a:schemeClr val="tx1"/>
                </a:solidFill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</a:rPr>
              <a:t>,15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966" y="7874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2252" y="1713523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4481830" y="3930354"/>
            <a:ext cx="3417570" cy="2520654"/>
          </a:xfrm>
          <a:prstGeom prst="wedgeRectCallout">
            <a:avLst>
              <a:gd name="adj1" fmla="val -34777"/>
              <a:gd name="adj2" fmla="val -1312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디테일 영역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PID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</a:t>
            </a:r>
            <a:r>
              <a:rPr lang="en-US" altLang="ko-KR" sz="1200" dirty="0" smtClean="0">
                <a:solidFill>
                  <a:schemeClr val="tx1"/>
                </a:solidFill>
              </a:rPr>
              <a:t>id</a:t>
            </a: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User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실행 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PR 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커널에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의해서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스케줄링되는</a:t>
            </a:r>
            <a:r>
              <a:rPr lang="ko-KR" altLang="en-US" sz="1200" dirty="0" smtClean="0">
                <a:solidFill>
                  <a:schemeClr val="tx1"/>
                </a:solidFill>
              </a:rPr>
              <a:t> 우선순위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NI : PR</a:t>
            </a:r>
            <a:r>
              <a:rPr lang="ko-KR" altLang="en-US" sz="1200" dirty="0" smtClean="0">
                <a:solidFill>
                  <a:schemeClr val="tx1"/>
                </a:solidFill>
              </a:rPr>
              <a:t>에 영향을 주는 </a:t>
            </a:r>
            <a:r>
              <a:rPr lang="en-US" altLang="ko-KR" sz="1200" dirty="0" smtClean="0">
                <a:solidFill>
                  <a:schemeClr val="tx1"/>
                </a:solidFill>
              </a:rPr>
              <a:t>nice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값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VIRT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소비하고 있는 총 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RES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사용중인 메모리의 크기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SHR :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프로세스와의 공유메모리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S : </a:t>
            </a:r>
            <a:r>
              <a:rPr lang="ko-KR" altLang="en-US" sz="1200" dirty="0" err="1">
                <a:solidFill>
                  <a:schemeClr val="tx1"/>
                </a:solidFill>
              </a:rPr>
              <a:t>프로레스의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현재상태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%CPU :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cpu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%MEM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RES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차지하는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TIME+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사용한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토탈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COMMAND : 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프로세스를 실행한 커맨드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84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2762</Words>
  <Application>Microsoft Office PowerPoint</Application>
  <PresentationFormat>와이드스크린</PresentationFormat>
  <Paragraphs>439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Ubuntu Condensed</vt:lpstr>
      <vt:lpstr>가는각진제목체</vt:lpstr>
      <vt:lpstr>맑은 고딕</vt:lpstr>
      <vt:lpstr>Arial</vt:lpstr>
      <vt:lpstr>Verdana</vt:lpstr>
      <vt:lpstr>Wingdings</vt:lpstr>
      <vt:lpstr>Office 테마</vt:lpstr>
      <vt:lpstr>용어 정리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정리하기</vt:lpstr>
      <vt:lpstr>PowerPoint 프레젠테이션</vt:lpstr>
      <vt:lpstr>PowerPoint 프레젠테이션</vt:lpstr>
      <vt:lpstr>수업 중 필기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</dc:creator>
  <cp:lastModifiedBy>KOPO</cp:lastModifiedBy>
  <cp:revision>141</cp:revision>
  <dcterms:created xsi:type="dcterms:W3CDTF">2022-04-13T00:35:40Z</dcterms:created>
  <dcterms:modified xsi:type="dcterms:W3CDTF">2022-04-15T04:02:00Z</dcterms:modified>
</cp:coreProperties>
</file>